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7" r:id="rId2"/>
    <p:sldId id="421" r:id="rId3"/>
    <p:sldId id="422" r:id="rId4"/>
    <p:sldId id="332" r:id="rId5"/>
    <p:sldId id="311" r:id="rId6"/>
    <p:sldId id="312" r:id="rId7"/>
    <p:sldId id="334" r:id="rId8"/>
    <p:sldId id="343" r:id="rId9"/>
    <p:sldId id="335" r:id="rId10"/>
    <p:sldId id="336" r:id="rId11"/>
    <p:sldId id="337" r:id="rId12"/>
    <p:sldId id="339" r:id="rId13"/>
    <p:sldId id="338" r:id="rId14"/>
    <p:sldId id="340" r:id="rId15"/>
    <p:sldId id="341" r:id="rId16"/>
    <p:sldId id="322" r:id="rId17"/>
    <p:sldId id="349" r:id="rId18"/>
    <p:sldId id="345" r:id="rId19"/>
    <p:sldId id="342" r:id="rId20"/>
    <p:sldId id="352" r:id="rId21"/>
    <p:sldId id="313" r:id="rId22"/>
    <p:sldId id="353" r:id="rId23"/>
    <p:sldId id="354" r:id="rId24"/>
    <p:sldId id="316" r:id="rId25"/>
    <p:sldId id="317" r:id="rId26"/>
    <p:sldId id="355" r:id="rId27"/>
    <p:sldId id="356" r:id="rId28"/>
    <p:sldId id="319" r:id="rId29"/>
    <p:sldId id="350" r:id="rId30"/>
    <p:sldId id="357" r:id="rId31"/>
    <p:sldId id="408" r:id="rId32"/>
    <p:sldId id="409" r:id="rId33"/>
    <p:sldId id="417" r:id="rId34"/>
    <p:sldId id="418" r:id="rId35"/>
    <p:sldId id="358" r:id="rId36"/>
    <p:sldId id="410" r:id="rId37"/>
    <p:sldId id="361" r:id="rId38"/>
    <p:sldId id="412" r:id="rId39"/>
    <p:sldId id="413" r:id="rId40"/>
    <p:sldId id="414" r:id="rId41"/>
    <p:sldId id="415" r:id="rId42"/>
    <p:sldId id="416" r:id="rId43"/>
    <p:sldId id="363" r:id="rId44"/>
    <p:sldId id="364" r:id="rId45"/>
    <p:sldId id="365" r:id="rId46"/>
    <p:sldId id="366" r:id="rId47"/>
    <p:sldId id="367" r:id="rId48"/>
    <p:sldId id="396" r:id="rId49"/>
    <p:sldId id="397" r:id="rId50"/>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242" autoAdjust="0"/>
    <p:restoredTop sz="94660"/>
  </p:normalViewPr>
  <p:slideViewPr>
    <p:cSldViewPr>
      <p:cViewPr varScale="1">
        <p:scale>
          <a:sx n="81" d="100"/>
          <a:sy n="81"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38BA41A3-B79A-4902-8C8F-7D10239F0D3A}" type="datetimeFigureOut">
              <a:rPr lang="en-US" smtClean="0"/>
              <a:t>6/28/2015</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FAACC6A6-5915-4B4A-BC45-78A12830F413}" type="slidenum">
              <a:rPr lang="en-US" smtClean="0"/>
              <a:t>‹#›</a:t>
            </a:fld>
            <a:endParaRPr lang="en-US"/>
          </a:p>
        </p:txBody>
      </p:sp>
    </p:spTree>
    <p:extLst>
      <p:ext uri="{BB962C8B-B14F-4D97-AF65-F5344CB8AC3E}">
        <p14:creationId xmlns:p14="http://schemas.microsoft.com/office/powerpoint/2010/main" val="2765590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9241124C-C069-446E-96C5-A5D02BA7F280}" type="datetimeFigureOut">
              <a:rPr lang="en-US" smtClean="0"/>
              <a:t>6/28/2015</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CA90A84E-4868-470D-9BE3-971537CD8B71}" type="slidenum">
              <a:rPr lang="en-US" smtClean="0"/>
              <a:t>‹#›</a:t>
            </a:fld>
            <a:endParaRPr lang="en-US"/>
          </a:p>
        </p:txBody>
      </p:sp>
    </p:spTree>
    <p:extLst>
      <p:ext uri="{BB962C8B-B14F-4D97-AF65-F5344CB8AC3E}">
        <p14:creationId xmlns:p14="http://schemas.microsoft.com/office/powerpoint/2010/main" val="188655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rig on the left is the type of test</a:t>
            </a:r>
            <a:r>
              <a:rPr lang="en-US" baseline="0" smtClean="0"/>
              <a:t> machine that R.W. Schneider and Markl ran, and that Dr. Kahn ran for WRC 329 in the early 1980’s. </a:t>
            </a:r>
          </a:p>
          <a:p>
            <a:endParaRPr lang="en-US" baseline="0" smtClean="0"/>
          </a:p>
          <a:p>
            <a:r>
              <a:rPr lang="en-US" baseline="0" smtClean="0"/>
              <a:t>The rig on the right is a picture of the first recorded fatigue tests for piping .  These tests were run by Blaire in England in 1935 to 1945.</a:t>
            </a:r>
          </a:p>
          <a:p>
            <a:endParaRPr lang="en-US" baseline="0" smtClean="0"/>
          </a:p>
          <a:p>
            <a:r>
              <a:rPr lang="en-US" baseline="0" smtClean="0"/>
              <a:t>The machine on the right is in the PRG facility in Houston today.  We use it to run a variety of tests to support software development and expand results into critical D/T areas.    </a:t>
            </a:r>
            <a:endParaRPr lang="en-US"/>
          </a:p>
        </p:txBody>
      </p:sp>
      <p:sp>
        <p:nvSpPr>
          <p:cNvPr id="4" name="Slide Number Placeholder 3"/>
          <p:cNvSpPr>
            <a:spLocks noGrp="1"/>
          </p:cNvSpPr>
          <p:nvPr>
            <p:ph type="sldNum" sz="quarter" idx="10"/>
          </p:nvPr>
        </p:nvSpPr>
        <p:spPr/>
        <p:txBody>
          <a:bodyPr/>
          <a:lstStyle/>
          <a:p>
            <a:fld id="{124DF1C4-BCE2-4801-B08D-0965549A8E75}" type="slidenum">
              <a:rPr lang="en-US" smtClean="0"/>
              <a:t>9</a:t>
            </a:fld>
            <a:endParaRPr lang="en-US"/>
          </a:p>
        </p:txBody>
      </p:sp>
    </p:spTree>
    <p:extLst>
      <p:ext uri="{BB962C8B-B14F-4D97-AF65-F5344CB8AC3E}">
        <p14:creationId xmlns:p14="http://schemas.microsoft.com/office/powerpoint/2010/main" val="214202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answer here is both.  When you’re calculating a SIF from an</a:t>
            </a:r>
            <a:r>
              <a:rPr lang="en-US" baseline="0" smtClean="0"/>
              <a:t> FEA analysis you have to make sure you know what it’s going to be used for.</a:t>
            </a:r>
            <a:endParaRPr lang="en-US"/>
          </a:p>
        </p:txBody>
      </p:sp>
      <p:sp>
        <p:nvSpPr>
          <p:cNvPr id="4" name="Slide Number Placeholder 3"/>
          <p:cNvSpPr>
            <a:spLocks noGrp="1"/>
          </p:cNvSpPr>
          <p:nvPr>
            <p:ph type="sldNum" sz="quarter" idx="10"/>
          </p:nvPr>
        </p:nvSpPr>
        <p:spPr/>
        <p:txBody>
          <a:bodyPr/>
          <a:lstStyle/>
          <a:p>
            <a:fld id="{CA90A84E-4868-470D-9BE3-971537CD8B71}" type="slidenum">
              <a:rPr lang="en-US" smtClean="0"/>
              <a:t>16</a:t>
            </a:fld>
            <a:endParaRPr lang="en-US"/>
          </a:p>
        </p:txBody>
      </p:sp>
    </p:spTree>
    <p:extLst>
      <p:ext uri="{BB962C8B-B14F-4D97-AF65-F5344CB8AC3E}">
        <p14:creationId xmlns:p14="http://schemas.microsoft.com/office/powerpoint/2010/main" val="395586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the standard SIF</a:t>
            </a:r>
            <a:r>
              <a:rPr lang="en-US" baseline="0" smtClean="0"/>
              <a:t> test approach for an HB fitting.</a:t>
            </a:r>
            <a:endParaRPr lang="en-US"/>
          </a:p>
        </p:txBody>
      </p:sp>
      <p:sp>
        <p:nvSpPr>
          <p:cNvPr id="4" name="Slide Number Placeholder 3"/>
          <p:cNvSpPr>
            <a:spLocks noGrp="1"/>
          </p:cNvSpPr>
          <p:nvPr>
            <p:ph type="sldNum" sz="quarter" idx="10"/>
          </p:nvPr>
        </p:nvSpPr>
        <p:spPr/>
        <p:txBody>
          <a:bodyPr/>
          <a:lstStyle/>
          <a:p>
            <a:fld id="{CA90A84E-4868-470D-9BE3-971537CD8B71}" type="slidenum">
              <a:rPr lang="en-US" smtClean="0"/>
              <a:t>24</a:t>
            </a:fld>
            <a:endParaRPr lang="en-US"/>
          </a:p>
        </p:txBody>
      </p:sp>
    </p:spTree>
    <p:extLst>
      <p:ext uri="{BB962C8B-B14F-4D97-AF65-F5344CB8AC3E}">
        <p14:creationId xmlns:p14="http://schemas.microsoft.com/office/powerpoint/2010/main" val="129445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SIFp is different than</a:t>
            </a:r>
            <a:r>
              <a:rPr lang="en-US" baseline="0" smtClean="0"/>
              <a:t> SIFHB – but they are developed for different section modulii in the pipe and when used the correct way result in the same stress calculation.</a:t>
            </a:r>
            <a:endParaRPr lang="en-US"/>
          </a:p>
        </p:txBody>
      </p:sp>
      <p:sp>
        <p:nvSpPr>
          <p:cNvPr id="4" name="Slide Number Placeholder 3"/>
          <p:cNvSpPr>
            <a:spLocks noGrp="1"/>
          </p:cNvSpPr>
          <p:nvPr>
            <p:ph type="sldNum" sz="quarter" idx="10"/>
          </p:nvPr>
        </p:nvSpPr>
        <p:spPr/>
        <p:txBody>
          <a:bodyPr/>
          <a:lstStyle/>
          <a:p>
            <a:fld id="{CA90A84E-4868-470D-9BE3-971537CD8B71}" type="slidenum">
              <a:rPr lang="en-US" smtClean="0"/>
              <a:t>28</a:t>
            </a:fld>
            <a:endParaRPr lang="en-US"/>
          </a:p>
        </p:txBody>
      </p:sp>
    </p:spTree>
    <p:extLst>
      <p:ext uri="{BB962C8B-B14F-4D97-AF65-F5344CB8AC3E}">
        <p14:creationId xmlns:p14="http://schemas.microsoft.com/office/powerpoint/2010/main" val="16271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the standard SIF</a:t>
            </a:r>
            <a:r>
              <a:rPr lang="en-US" baseline="0" smtClean="0"/>
              <a:t> test approach for an HB fitting.</a:t>
            </a:r>
            <a:endParaRPr lang="en-US"/>
          </a:p>
        </p:txBody>
      </p:sp>
      <p:sp>
        <p:nvSpPr>
          <p:cNvPr id="4" name="Slide Number Placeholder 3"/>
          <p:cNvSpPr>
            <a:spLocks noGrp="1"/>
          </p:cNvSpPr>
          <p:nvPr>
            <p:ph type="sldNum" sz="quarter" idx="10"/>
          </p:nvPr>
        </p:nvSpPr>
        <p:spPr/>
        <p:txBody>
          <a:bodyPr/>
          <a:lstStyle/>
          <a:p>
            <a:fld id="{CA90A84E-4868-470D-9BE3-971537CD8B71}" type="slidenum">
              <a:rPr lang="en-US" smtClean="0"/>
              <a:t>30</a:t>
            </a:fld>
            <a:endParaRPr lang="en-US"/>
          </a:p>
        </p:txBody>
      </p:sp>
    </p:spTree>
    <p:extLst>
      <p:ext uri="{BB962C8B-B14F-4D97-AF65-F5344CB8AC3E}">
        <p14:creationId xmlns:p14="http://schemas.microsoft.com/office/powerpoint/2010/main" val="129445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There are three different </a:t>
            </a:r>
            <a:r>
              <a:rPr lang="en-US" baseline="0" dirty="0" err="1" smtClean="0"/>
              <a:t>i</a:t>
            </a:r>
            <a:r>
              <a:rPr lang="en-US" baseline="0" dirty="0" smtClean="0"/>
              <a:t>-factors for a 10x14 intersection. One is always used with the run pipe D/2T, (VIII-2 and </a:t>
            </a:r>
            <a:r>
              <a:rPr lang="en-US" baseline="0" dirty="0" err="1" smtClean="0"/>
              <a:t>NozzlePRO</a:t>
            </a:r>
            <a:r>
              <a:rPr lang="en-US" baseline="0" dirty="0" smtClean="0"/>
              <a:t>)  </a:t>
            </a:r>
          </a:p>
          <a:p>
            <a:endParaRPr lang="en-US" baseline="0" dirty="0" smtClean="0"/>
          </a:p>
          <a:p>
            <a:r>
              <a:rPr lang="en-US" baseline="0" dirty="0" smtClean="0"/>
              <a:t>One is used with the branch pipe d/4t, and </a:t>
            </a:r>
          </a:p>
          <a:p>
            <a:endParaRPr lang="en-US" baseline="0" dirty="0" smtClean="0"/>
          </a:p>
          <a:p>
            <a:r>
              <a:rPr lang="en-US" baseline="0" dirty="0" smtClean="0"/>
              <a:t>One is is used with the run pipe D/4T.    </a:t>
            </a:r>
          </a:p>
          <a:p>
            <a:endParaRPr lang="en-US" baseline="0" dirty="0" smtClean="0"/>
          </a:p>
          <a:p>
            <a:r>
              <a:rPr lang="en-US" baseline="0" dirty="0" smtClean="0"/>
              <a:t>For this intersection these methods agree, as we would hope.</a:t>
            </a:r>
            <a:endParaRPr lang="en-US" dirty="0" smtClean="0"/>
          </a:p>
          <a:p>
            <a:endParaRPr lang="en-US" dirty="0" smtClean="0"/>
          </a:p>
          <a:p>
            <a:r>
              <a:rPr lang="en-US" dirty="0" smtClean="0"/>
              <a:t>Does</a:t>
            </a:r>
            <a:r>
              <a:rPr lang="en-US" baseline="0" dirty="0" smtClean="0"/>
              <a:t> it matter whether we use PD/4t or PD/2t?  No we can use any nominal we want as long as we’re consistent.  To use B31.3 App P we need to use the branch and run PD/4t, and for VIII-2 and </a:t>
            </a:r>
            <a:r>
              <a:rPr lang="en-US" baseline="0" dirty="0" err="1" smtClean="0"/>
              <a:t>NozzlePRO</a:t>
            </a:r>
            <a:r>
              <a:rPr lang="en-US" baseline="0" dirty="0" smtClean="0"/>
              <a:t> we need to use PD/2T for the run pipe.</a:t>
            </a:r>
            <a:endParaRPr lang="en-US" dirty="0"/>
          </a:p>
        </p:txBody>
      </p:sp>
      <p:sp>
        <p:nvSpPr>
          <p:cNvPr id="4" name="Slide Number Placeholder 3"/>
          <p:cNvSpPr>
            <a:spLocks noGrp="1"/>
          </p:cNvSpPr>
          <p:nvPr>
            <p:ph type="sldNum" sz="quarter" idx="10"/>
          </p:nvPr>
        </p:nvSpPr>
        <p:spPr/>
        <p:txBody>
          <a:bodyPr/>
          <a:lstStyle/>
          <a:p>
            <a:fld id="{E98FC0DC-C914-4E8A-9E93-7100C5D5CD9B}" type="slidenum">
              <a:rPr lang="en-US" smtClean="0"/>
              <a:pPr/>
              <a:t>31</a:t>
            </a:fld>
            <a:endParaRPr lang="en-US"/>
          </a:p>
        </p:txBody>
      </p:sp>
    </p:spTree>
    <p:extLst>
      <p:ext uri="{BB962C8B-B14F-4D97-AF65-F5344CB8AC3E}">
        <p14:creationId xmlns:p14="http://schemas.microsoft.com/office/powerpoint/2010/main" val="16935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run stress is a function of the run pipe dimensions</a:t>
            </a:r>
            <a:r>
              <a:rPr lang="en-US" baseline="0" smtClean="0"/>
              <a:t> only.  The branch stress has r, R and T – but no t.  Similar to assumptions in WRC 107</a:t>
            </a:r>
            <a:endParaRPr lang="en-US"/>
          </a:p>
        </p:txBody>
      </p:sp>
      <p:sp>
        <p:nvSpPr>
          <p:cNvPr id="4" name="Slide Number Placeholder 3"/>
          <p:cNvSpPr>
            <a:spLocks noGrp="1"/>
          </p:cNvSpPr>
          <p:nvPr>
            <p:ph type="sldNum" sz="quarter" idx="10"/>
          </p:nvPr>
        </p:nvSpPr>
        <p:spPr/>
        <p:txBody>
          <a:bodyPr/>
          <a:lstStyle/>
          <a:p>
            <a:fld id="{4A66DEDD-2F43-439F-90B9-7CCC3BCB1DEF}" type="slidenum">
              <a:rPr lang="en-US" smtClean="0"/>
              <a:t>33</a:t>
            </a:fld>
            <a:endParaRPr lang="en-US"/>
          </a:p>
        </p:txBody>
      </p:sp>
    </p:spTree>
    <p:extLst>
      <p:ext uri="{BB962C8B-B14F-4D97-AF65-F5344CB8AC3E}">
        <p14:creationId xmlns:p14="http://schemas.microsoft.com/office/powerpoint/2010/main" val="175865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run stress is a function of the run pipe dimensions</a:t>
            </a:r>
            <a:r>
              <a:rPr lang="en-US" baseline="0" smtClean="0"/>
              <a:t> only.  The branch stress has r, R and T – but no t.  Similar to assumptions in WRC 107</a:t>
            </a:r>
            <a:endParaRPr lang="en-US"/>
          </a:p>
        </p:txBody>
      </p:sp>
      <p:sp>
        <p:nvSpPr>
          <p:cNvPr id="4" name="Slide Number Placeholder 3"/>
          <p:cNvSpPr>
            <a:spLocks noGrp="1"/>
          </p:cNvSpPr>
          <p:nvPr>
            <p:ph type="sldNum" sz="quarter" idx="10"/>
          </p:nvPr>
        </p:nvSpPr>
        <p:spPr/>
        <p:txBody>
          <a:bodyPr/>
          <a:lstStyle/>
          <a:p>
            <a:fld id="{4A66DEDD-2F43-439F-90B9-7CCC3BCB1DEF}" type="slidenum">
              <a:rPr lang="en-US" smtClean="0"/>
              <a:t>34</a:t>
            </a:fld>
            <a:endParaRPr lang="en-US"/>
          </a:p>
        </p:txBody>
      </p:sp>
    </p:spTree>
    <p:extLst>
      <p:ext uri="{BB962C8B-B14F-4D97-AF65-F5344CB8AC3E}">
        <p14:creationId xmlns:p14="http://schemas.microsoft.com/office/powerpoint/2010/main" val="277652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three welded</a:t>
            </a:r>
            <a:r>
              <a:rPr lang="en-US" baseline="0" dirty="0" smtClean="0"/>
              <a:t> approaches and the ASME polished bar curve that can be compared on an apples-to-apples basis for predicting failure – the first three for welded geometries, and the last for smooth surfaces.</a:t>
            </a:r>
          </a:p>
          <a:p>
            <a:endParaRPr lang="en-US" baseline="0" dirty="0" smtClean="0"/>
          </a:p>
          <a:p>
            <a:r>
              <a:rPr lang="en-US" baseline="0" dirty="0" smtClean="0"/>
              <a:t>These equations are used to:  1-predict cycles if doing a failure study, or to 2-find the degree of separation between design and mean failure prediction.  Are we too conservative – or not conservative enough.  Results may be interesting in the </a:t>
            </a:r>
            <a:r>
              <a:rPr lang="en-US" baseline="0" dirty="0" err="1" smtClean="0"/>
              <a:t>high’ish</a:t>
            </a:r>
            <a:r>
              <a:rPr lang="en-US" baseline="0" dirty="0" smtClean="0"/>
              <a:t> cycle ranges &gt; 40,000 cycles or so.</a:t>
            </a:r>
            <a:endParaRPr lang="en-US" dirty="0"/>
          </a:p>
        </p:txBody>
      </p:sp>
      <p:sp>
        <p:nvSpPr>
          <p:cNvPr id="4" name="Slide Number Placeholder 3"/>
          <p:cNvSpPr>
            <a:spLocks noGrp="1"/>
          </p:cNvSpPr>
          <p:nvPr>
            <p:ph type="sldNum" sz="quarter" idx="10"/>
          </p:nvPr>
        </p:nvSpPr>
        <p:spPr/>
        <p:txBody>
          <a:bodyPr/>
          <a:lstStyle/>
          <a:p>
            <a:fld id="{E98FC0DC-C914-4E8A-9E93-7100C5D5CD9B}" type="slidenum">
              <a:rPr lang="en-US" smtClean="0"/>
              <a:pPr/>
              <a:t>40</a:t>
            </a:fld>
            <a:endParaRPr lang="en-US"/>
          </a:p>
        </p:txBody>
      </p:sp>
    </p:spTree>
    <p:extLst>
      <p:ext uri="{BB962C8B-B14F-4D97-AF65-F5344CB8AC3E}">
        <p14:creationId xmlns:p14="http://schemas.microsoft.com/office/powerpoint/2010/main" val="202315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11ECBD-A5E8-4022-8222-5F439C37C71A}" type="datetime1">
              <a:rPr lang="en-US" smtClean="0"/>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280872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A3490-3711-462C-AF33-0DE6C81DACEC}" type="datetime1">
              <a:rPr lang="en-US" smtClean="0"/>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233352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99861-35EC-4225-8115-D94BC8F79DB5}" type="datetime1">
              <a:rPr lang="en-US" smtClean="0"/>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240957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74DF6-DB96-4E69-9FDE-CFD3C144BF9C}" type="datetime1">
              <a:rPr lang="en-US" smtClean="0"/>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51557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166C13-2B9D-4F92-9234-EADDBEC80A45}" type="datetime1">
              <a:rPr lang="en-US" smtClean="0"/>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64596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B3E819-29B5-4CAD-AEE5-250046CD321C}" type="datetime1">
              <a:rPr lang="en-US" smtClean="0"/>
              <a:t>6/28/2015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150963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BE5BF2-810E-4DEE-A5EB-2E0EBCA58AC5}" type="datetime1">
              <a:rPr lang="en-US" smtClean="0"/>
              <a:t>6/28/2015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191208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968AD7-F9A9-46AF-86F8-8C8793B4D690}" type="datetime1">
              <a:rPr lang="en-US" smtClean="0"/>
              <a:t>6/28/2015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367364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212E8-23F6-4FB7-ACCD-FAE83B532771}" type="datetime1">
              <a:rPr lang="en-US" smtClean="0"/>
              <a:t>6/28/2015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112121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0227C-7727-43E8-811C-4EE00BD40F29}" type="datetime1">
              <a:rPr lang="en-US" smtClean="0"/>
              <a:t>6/28/2015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189818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6159B-5A4B-4929-ADFF-A341EBDADC02}" type="datetime1">
              <a:rPr lang="en-US" smtClean="0"/>
              <a:t>6/28/2015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5442F-1499-4E7A-9D9C-E7E226BA79B5}" type="slidenum">
              <a:rPr lang="en-US" smtClean="0"/>
              <a:t>‹#›</a:t>
            </a:fld>
            <a:endParaRPr lang="en-US"/>
          </a:p>
        </p:txBody>
      </p:sp>
    </p:spTree>
    <p:extLst>
      <p:ext uri="{BB962C8B-B14F-4D97-AF65-F5344CB8AC3E}">
        <p14:creationId xmlns:p14="http://schemas.microsoft.com/office/powerpoint/2010/main" val="415513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AF512-A08D-4BC0-ABAE-EC0FAB67E996}" type="datetime1">
              <a:rPr lang="en-US" smtClean="0"/>
              <a:t>6/28/2015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5442F-1499-4E7A-9D9C-E7E226BA79B5}" type="slidenum">
              <a:rPr lang="en-US" smtClean="0"/>
              <a:t>‹#›</a:t>
            </a:fld>
            <a:endParaRPr lang="en-US"/>
          </a:p>
        </p:txBody>
      </p:sp>
    </p:spTree>
    <p:extLst>
      <p:ext uri="{BB962C8B-B14F-4D97-AF65-F5344CB8AC3E}">
        <p14:creationId xmlns:p14="http://schemas.microsoft.com/office/powerpoint/2010/main" val="35975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30205"/>
            <a:ext cx="7391400" cy="5262979"/>
          </a:xfrm>
          <a:prstGeom prst="rect">
            <a:avLst/>
          </a:prstGeom>
          <a:noFill/>
        </p:spPr>
        <p:txBody>
          <a:bodyPr wrap="square" rtlCol="0">
            <a:spAutoFit/>
          </a:bodyPr>
          <a:lstStyle/>
          <a:p>
            <a:r>
              <a:rPr lang="en-US" sz="4000" b="1" smtClean="0"/>
              <a:t>Collecting SIFs from FEA</a:t>
            </a:r>
          </a:p>
          <a:p>
            <a:endParaRPr lang="en-US" sz="4000" b="1"/>
          </a:p>
          <a:p>
            <a:r>
              <a:rPr lang="en-US" sz="2800" b="1" smtClean="0"/>
              <a:t>Topics:</a:t>
            </a:r>
          </a:p>
          <a:p>
            <a:pPr marL="514350" indent="-514350">
              <a:buAutoNum type="arabicParenR"/>
            </a:pPr>
            <a:endParaRPr lang="en-US" sz="2000" smtClean="0"/>
          </a:p>
          <a:p>
            <a:pPr marL="514350" indent="-514350">
              <a:buAutoNum type="arabicParenR"/>
            </a:pPr>
            <a:r>
              <a:rPr lang="en-US" sz="2000" smtClean="0"/>
              <a:t>Define the SIF</a:t>
            </a:r>
          </a:p>
          <a:p>
            <a:pPr lvl="1"/>
            <a:r>
              <a:rPr lang="en-US" sz="2000" smtClean="0"/>
              <a:t>i) Basic Use</a:t>
            </a:r>
          </a:p>
          <a:p>
            <a:pPr lvl="1"/>
            <a:r>
              <a:rPr lang="en-US" sz="2000" smtClean="0"/>
              <a:t>ii) Basic Development and Tests</a:t>
            </a:r>
          </a:p>
          <a:p>
            <a:pPr marL="514350" indent="-514350">
              <a:buAutoNum type="arabicParenR"/>
            </a:pPr>
            <a:r>
              <a:rPr lang="en-US" sz="2000" smtClean="0"/>
              <a:t>Example of a SIF useage</a:t>
            </a:r>
          </a:p>
          <a:p>
            <a:pPr marL="514350" indent="-514350">
              <a:buAutoNum type="arabicParenR"/>
            </a:pPr>
            <a:r>
              <a:rPr lang="en-US" sz="2000" smtClean="0"/>
              <a:t>SIF nuances</a:t>
            </a:r>
          </a:p>
          <a:p>
            <a:pPr marL="514350" indent="-514350">
              <a:buAutoNum type="arabicParenR"/>
            </a:pPr>
            <a:r>
              <a:rPr lang="en-US" sz="2000" smtClean="0"/>
              <a:t>Differences between FEA modeling and manufacturered fittngs</a:t>
            </a:r>
          </a:p>
          <a:p>
            <a:pPr marL="514350" indent="-514350">
              <a:buAutoNum type="arabicParenR"/>
            </a:pPr>
            <a:r>
              <a:rPr lang="en-US" sz="2000" smtClean="0"/>
              <a:t>Different types of FEA Models</a:t>
            </a:r>
          </a:p>
          <a:p>
            <a:pPr marL="514350" indent="-514350">
              <a:buAutoNum type="arabicParenR"/>
            </a:pPr>
            <a:r>
              <a:rPr lang="en-US" sz="2000" smtClean="0"/>
              <a:t>Approaches to predicting SIFs from FEA models</a:t>
            </a:r>
          </a:p>
          <a:p>
            <a:pPr marL="514350" indent="-514350">
              <a:buAutoNum type="arabicParenR"/>
            </a:pPr>
            <a:r>
              <a:rPr lang="en-US" sz="2000" smtClean="0"/>
              <a:t>How more applicable SIF data works in CAESAR II</a:t>
            </a:r>
          </a:p>
          <a:p>
            <a:pPr marL="514350" indent="-514350">
              <a:buAutoNum type="arabicParenR"/>
            </a:pPr>
            <a:endParaRPr lang="en-US" sz="2800"/>
          </a:p>
        </p:txBody>
      </p:sp>
      <p:sp>
        <p:nvSpPr>
          <p:cNvPr id="3" name="Slide Number Placeholder 2"/>
          <p:cNvSpPr>
            <a:spLocks noGrp="1"/>
          </p:cNvSpPr>
          <p:nvPr>
            <p:ph type="sldNum" sz="quarter" idx="12"/>
          </p:nvPr>
        </p:nvSpPr>
        <p:spPr/>
        <p:txBody>
          <a:bodyPr/>
          <a:lstStyle/>
          <a:p>
            <a:fld id="{8345442F-1499-4E7A-9D9C-E7E226BA79B5}" type="slidenum">
              <a:rPr lang="en-US" smtClean="0"/>
              <a:t>1</a:t>
            </a:fld>
            <a:endParaRPr lang="en-US"/>
          </a:p>
        </p:txBody>
      </p:sp>
    </p:spTree>
    <p:extLst>
      <p:ext uri="{BB962C8B-B14F-4D97-AF65-F5344CB8AC3E}">
        <p14:creationId xmlns:p14="http://schemas.microsoft.com/office/powerpoint/2010/main" val="377056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063"/>
            <a:ext cx="6680242" cy="683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345442F-1499-4E7A-9D9C-E7E226BA79B5}" type="slidenum">
              <a:rPr lang="en-US" smtClean="0"/>
              <a:t>10</a:t>
            </a:fld>
            <a:endParaRPr lang="en-US"/>
          </a:p>
        </p:txBody>
      </p:sp>
    </p:spTree>
    <p:extLst>
      <p:ext uri="{BB962C8B-B14F-4D97-AF65-F5344CB8AC3E}">
        <p14:creationId xmlns:p14="http://schemas.microsoft.com/office/powerpoint/2010/main" val="187529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
            <a:ext cx="4190999" cy="428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85800"/>
            <a:ext cx="4419600" cy="5139869"/>
          </a:xfrm>
          <a:prstGeom prst="rect">
            <a:avLst/>
          </a:prstGeom>
          <a:noFill/>
        </p:spPr>
        <p:txBody>
          <a:bodyPr wrap="square" rtlCol="0">
            <a:spAutoFit/>
          </a:bodyPr>
          <a:lstStyle/>
          <a:p>
            <a:r>
              <a:rPr lang="en-US" sz="2000" b="1" smtClean="0"/>
              <a:t>Steps:</a:t>
            </a:r>
          </a:p>
          <a:p>
            <a:endParaRPr lang="en-US" sz="2000" b="1" smtClean="0"/>
          </a:p>
          <a:p>
            <a:endParaRPr lang="en-US"/>
          </a:p>
          <a:p>
            <a:r>
              <a:rPr lang="en-US" smtClean="0"/>
              <a:t>1) F and </a:t>
            </a:r>
            <a:r>
              <a:rPr lang="en-US" smtClean="0">
                <a:latin typeface="Symbol" pitchFamily="18" charset="2"/>
              </a:rPr>
              <a:t>d</a:t>
            </a:r>
            <a:r>
              <a:rPr lang="en-US" smtClean="0"/>
              <a:t> are measured to find K = F/</a:t>
            </a:r>
            <a:r>
              <a:rPr lang="en-US" smtClean="0">
                <a:latin typeface="Symbol" pitchFamily="18" charset="2"/>
              </a:rPr>
              <a:t>d</a:t>
            </a:r>
            <a:r>
              <a:rPr lang="en-US" smtClean="0"/>
              <a:t>.</a:t>
            </a:r>
          </a:p>
          <a:p>
            <a:endParaRPr lang="en-US" smtClean="0"/>
          </a:p>
          <a:p>
            <a:r>
              <a:rPr lang="en-US" smtClean="0"/>
              <a:t>2) Test piece is cycled thru displacement   </a:t>
            </a:r>
          </a:p>
          <a:p>
            <a:r>
              <a:rPr lang="en-US"/>
              <a:t> </a:t>
            </a:r>
            <a:r>
              <a:rPr lang="en-US" smtClean="0"/>
              <a:t>    amplitude of </a:t>
            </a:r>
            <a:r>
              <a:rPr lang="en-US" smtClean="0">
                <a:latin typeface="Symbol" pitchFamily="18" charset="2"/>
                <a:cs typeface="Aharoni" pitchFamily="2" charset="-79"/>
              </a:rPr>
              <a:t>d</a:t>
            </a:r>
            <a:r>
              <a:rPr lang="en-US" smtClean="0"/>
              <a:t>’. </a:t>
            </a:r>
          </a:p>
          <a:p>
            <a:endParaRPr lang="en-US" smtClean="0"/>
          </a:p>
          <a:p>
            <a:r>
              <a:rPr lang="en-US" smtClean="0"/>
              <a:t>3) Leakage occurs at a distance L from the </a:t>
            </a:r>
          </a:p>
          <a:p>
            <a:r>
              <a:rPr lang="en-US"/>
              <a:t> </a:t>
            </a:r>
            <a:r>
              <a:rPr lang="en-US" smtClean="0"/>
              <a:t>   load and a cycle count “N”.</a:t>
            </a:r>
          </a:p>
          <a:p>
            <a:endParaRPr lang="en-US"/>
          </a:p>
          <a:p>
            <a:r>
              <a:rPr lang="en-US" smtClean="0"/>
              <a:t>4) The Moment at the crack location is </a:t>
            </a:r>
          </a:p>
          <a:p>
            <a:r>
              <a:rPr lang="en-US"/>
              <a:t> </a:t>
            </a:r>
            <a:r>
              <a:rPr lang="en-US" smtClean="0"/>
              <a:t>   computed from M = K</a:t>
            </a:r>
            <a:r>
              <a:rPr lang="en-US" smtClean="0">
                <a:latin typeface="Symbol" pitchFamily="18" charset="2"/>
              </a:rPr>
              <a:t>d</a:t>
            </a:r>
            <a:r>
              <a:rPr lang="en-US" smtClean="0"/>
              <a:t>’ x L</a:t>
            </a:r>
          </a:p>
          <a:p>
            <a:pPr marL="342900" indent="-342900">
              <a:buAutoNum type="arabicParenR"/>
            </a:pPr>
            <a:endParaRPr lang="en-US" smtClean="0"/>
          </a:p>
          <a:p>
            <a:r>
              <a:rPr lang="en-US" smtClean="0"/>
              <a:t>5) SIF is found from 245,000N</a:t>
            </a:r>
            <a:r>
              <a:rPr lang="en-US" baseline="30000" smtClean="0"/>
              <a:t>-0.2</a:t>
            </a:r>
            <a:r>
              <a:rPr lang="en-US" smtClean="0"/>
              <a:t>/(M/Z), </a:t>
            </a:r>
          </a:p>
          <a:p>
            <a:r>
              <a:rPr lang="en-US"/>
              <a:t> </a:t>
            </a:r>
            <a:r>
              <a:rPr lang="en-US" smtClean="0"/>
              <a:t>    where Z = section modulus of pipe.</a:t>
            </a:r>
          </a:p>
          <a:p>
            <a:endParaRPr lang="en-US" smtClean="0"/>
          </a:p>
          <a:p>
            <a:r>
              <a:rPr lang="en-US" smtClean="0"/>
              <a:t>6) Markl defined SIF = 1. for girth butt weld.</a:t>
            </a:r>
            <a:endParaRPr lang="en-US"/>
          </a:p>
        </p:txBody>
      </p:sp>
      <p:sp>
        <p:nvSpPr>
          <p:cNvPr id="3" name="TextBox 2"/>
          <p:cNvSpPr txBox="1"/>
          <p:nvPr/>
        </p:nvSpPr>
        <p:spPr>
          <a:xfrm>
            <a:off x="5486400" y="4385953"/>
            <a:ext cx="3505200" cy="2308324"/>
          </a:xfrm>
          <a:prstGeom prst="rect">
            <a:avLst/>
          </a:prstGeom>
          <a:noFill/>
        </p:spPr>
        <p:txBody>
          <a:bodyPr wrap="square" rtlCol="0">
            <a:spAutoFit/>
          </a:bodyPr>
          <a:lstStyle/>
          <a:p>
            <a:r>
              <a:rPr lang="en-US" sz="2400" b="1" smtClean="0">
                <a:solidFill>
                  <a:schemeClr val="tx1">
                    <a:lumMod val="50000"/>
                    <a:lumOff val="50000"/>
                  </a:schemeClr>
                </a:solidFill>
                <a:latin typeface="Comic Sans MS" pitchFamily="66" charset="0"/>
              </a:rPr>
              <a:t>For all other welded components, the moment to produce the crack and leak was lower so the SIF was higher.</a:t>
            </a:r>
            <a:endParaRPr lang="en-US" sz="2400" b="1">
              <a:solidFill>
                <a:schemeClr val="tx1">
                  <a:lumMod val="50000"/>
                  <a:lumOff val="50000"/>
                </a:schemeClr>
              </a:solidFill>
              <a:latin typeface="Comic Sans MS" pitchFamily="66" charset="0"/>
            </a:endParaRPr>
          </a:p>
        </p:txBody>
      </p:sp>
      <p:sp>
        <p:nvSpPr>
          <p:cNvPr id="4" name="Slide Number Placeholder 3"/>
          <p:cNvSpPr>
            <a:spLocks noGrp="1"/>
          </p:cNvSpPr>
          <p:nvPr>
            <p:ph type="sldNum" sz="quarter" idx="12"/>
          </p:nvPr>
        </p:nvSpPr>
        <p:spPr/>
        <p:txBody>
          <a:bodyPr/>
          <a:lstStyle/>
          <a:p>
            <a:fld id="{8345442F-1499-4E7A-9D9C-E7E226BA79B5}" type="slidenum">
              <a:rPr lang="en-US" smtClean="0"/>
              <a:t>11</a:t>
            </a:fld>
            <a:endParaRPr lang="en-US"/>
          </a:p>
        </p:txBody>
      </p:sp>
    </p:spTree>
    <p:extLst>
      <p:ext uri="{BB962C8B-B14F-4D97-AF65-F5344CB8AC3E}">
        <p14:creationId xmlns:p14="http://schemas.microsoft.com/office/powerpoint/2010/main" val="89659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1" y="-32104"/>
            <a:ext cx="8975558" cy="668492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345442F-1499-4E7A-9D9C-E7E226BA79B5}" type="slidenum">
              <a:rPr lang="en-US" smtClean="0"/>
              <a:t>12</a:t>
            </a:fld>
            <a:endParaRPr lang="en-US"/>
          </a:p>
        </p:txBody>
      </p:sp>
    </p:spTree>
    <p:extLst>
      <p:ext uri="{BB962C8B-B14F-4D97-AF65-F5344CB8AC3E}">
        <p14:creationId xmlns:p14="http://schemas.microsoft.com/office/powerpoint/2010/main" val="635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606589" cy="653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345442F-1499-4E7A-9D9C-E7E226BA79B5}" type="slidenum">
              <a:rPr lang="en-US" smtClean="0"/>
              <a:t>13</a:t>
            </a:fld>
            <a:endParaRPr lang="en-US"/>
          </a:p>
        </p:txBody>
      </p:sp>
    </p:spTree>
    <p:extLst>
      <p:ext uri="{BB962C8B-B14F-4D97-AF65-F5344CB8AC3E}">
        <p14:creationId xmlns:p14="http://schemas.microsoft.com/office/powerpoint/2010/main" val="322530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382000" cy="682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345442F-1499-4E7A-9D9C-E7E226BA79B5}" type="slidenum">
              <a:rPr lang="en-US" smtClean="0"/>
              <a:t>14</a:t>
            </a:fld>
            <a:endParaRPr lang="en-US"/>
          </a:p>
        </p:txBody>
      </p:sp>
    </p:spTree>
    <p:extLst>
      <p:ext uri="{BB962C8B-B14F-4D97-AF65-F5344CB8AC3E}">
        <p14:creationId xmlns:p14="http://schemas.microsoft.com/office/powerpoint/2010/main" val="128882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239000" cy="5016758"/>
          </a:xfrm>
          <a:prstGeom prst="rect">
            <a:avLst/>
          </a:prstGeom>
          <a:noFill/>
        </p:spPr>
        <p:txBody>
          <a:bodyPr wrap="square" rtlCol="0">
            <a:spAutoFit/>
          </a:bodyPr>
          <a:lstStyle/>
          <a:p>
            <a:pPr algn="ctr"/>
            <a:r>
              <a:rPr lang="en-US" sz="4000" b="1" smtClean="0"/>
              <a:t>SIFs used in  piping are related to failure of a girth butt weld.</a:t>
            </a:r>
          </a:p>
          <a:p>
            <a:pPr algn="ctr"/>
            <a:endParaRPr lang="en-US" sz="4000" b="1"/>
          </a:p>
          <a:p>
            <a:pPr algn="ctr"/>
            <a:r>
              <a:rPr lang="en-US" sz="4000" b="1" smtClean="0"/>
              <a:t>Any SIFs we develop using strain gages, finite element analysis , light sensitive plastic models, or stress paint must have a similar basis.</a:t>
            </a:r>
            <a:endParaRPr lang="en-US" sz="4000" b="1"/>
          </a:p>
        </p:txBody>
      </p:sp>
      <p:sp>
        <p:nvSpPr>
          <p:cNvPr id="3" name="Slide Number Placeholder 2"/>
          <p:cNvSpPr>
            <a:spLocks noGrp="1"/>
          </p:cNvSpPr>
          <p:nvPr>
            <p:ph type="sldNum" sz="quarter" idx="12"/>
          </p:nvPr>
        </p:nvSpPr>
        <p:spPr/>
        <p:txBody>
          <a:bodyPr/>
          <a:lstStyle/>
          <a:p>
            <a:fld id="{8345442F-1499-4E7A-9D9C-E7E226BA79B5}" type="slidenum">
              <a:rPr lang="en-US" smtClean="0"/>
              <a:t>15</a:t>
            </a:fld>
            <a:endParaRPr lang="en-US"/>
          </a:p>
        </p:txBody>
      </p:sp>
    </p:spTree>
    <p:extLst>
      <p:ext uri="{BB962C8B-B14F-4D97-AF65-F5344CB8AC3E}">
        <p14:creationId xmlns:p14="http://schemas.microsoft.com/office/powerpoint/2010/main" val="134114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368" y="471100"/>
            <a:ext cx="7391400" cy="461665"/>
          </a:xfrm>
          <a:prstGeom prst="rect">
            <a:avLst/>
          </a:prstGeom>
          <a:noFill/>
        </p:spPr>
        <p:txBody>
          <a:bodyPr wrap="square" rtlCol="0">
            <a:spAutoFit/>
          </a:bodyPr>
          <a:lstStyle/>
          <a:p>
            <a:r>
              <a:rPr lang="en-US" sz="2400" b="1" smtClean="0"/>
              <a:t>Is the SIF in B31.3  from a test or from an equation?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365"/>
            <a:ext cx="9144000" cy="489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345442F-1499-4E7A-9D9C-E7E226BA79B5}" type="slidenum">
              <a:rPr lang="en-US" smtClean="0"/>
              <a:t>16</a:t>
            </a:fld>
            <a:endParaRPr lang="en-US"/>
          </a:p>
        </p:txBody>
      </p:sp>
    </p:spTree>
    <p:extLst>
      <p:ext uri="{BB962C8B-B14F-4D97-AF65-F5344CB8AC3E}">
        <p14:creationId xmlns:p14="http://schemas.microsoft.com/office/powerpoint/2010/main" val="153000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62" y="381000"/>
            <a:ext cx="854398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56156" y="5562600"/>
            <a:ext cx="7239000" cy="646331"/>
          </a:xfrm>
          <a:prstGeom prst="rect">
            <a:avLst/>
          </a:prstGeom>
          <a:noFill/>
        </p:spPr>
        <p:txBody>
          <a:bodyPr wrap="square" rtlCol="0">
            <a:spAutoFit/>
          </a:bodyPr>
          <a:lstStyle/>
          <a:p>
            <a:r>
              <a:rPr lang="en-US" sz="3600" b="1" smtClean="0"/>
              <a:t>i = 0.9/h</a:t>
            </a:r>
            <a:r>
              <a:rPr lang="en-US" sz="3600" b="1" baseline="30000" smtClean="0"/>
              <a:t>2/3</a:t>
            </a:r>
            <a:r>
              <a:rPr lang="en-US" sz="3600" b="1" smtClean="0"/>
              <a:t>;  h = T/R;  i = 0.9(R/T)</a:t>
            </a:r>
            <a:r>
              <a:rPr lang="en-US" sz="3600" b="1" baseline="30000" smtClean="0"/>
              <a:t>2/3</a:t>
            </a:r>
            <a:endParaRPr lang="en-US" sz="3600" b="1" baseline="30000"/>
          </a:p>
        </p:txBody>
      </p:sp>
      <p:sp>
        <p:nvSpPr>
          <p:cNvPr id="2" name="Slide Number Placeholder 1"/>
          <p:cNvSpPr>
            <a:spLocks noGrp="1"/>
          </p:cNvSpPr>
          <p:nvPr>
            <p:ph type="sldNum" sz="quarter" idx="12"/>
          </p:nvPr>
        </p:nvSpPr>
        <p:spPr/>
        <p:txBody>
          <a:bodyPr/>
          <a:lstStyle/>
          <a:p>
            <a:fld id="{8345442F-1499-4E7A-9D9C-E7E226BA79B5}" type="slidenum">
              <a:rPr lang="en-US" smtClean="0"/>
              <a:t>17</a:t>
            </a:fld>
            <a:endParaRPr lang="en-US"/>
          </a:p>
        </p:txBody>
      </p:sp>
    </p:spTree>
    <p:extLst>
      <p:ext uri="{BB962C8B-B14F-4D97-AF65-F5344CB8AC3E}">
        <p14:creationId xmlns:p14="http://schemas.microsoft.com/office/powerpoint/2010/main" val="395088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41" y="533400"/>
            <a:ext cx="79533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5804876"/>
            <a:ext cx="8077200" cy="523220"/>
          </a:xfrm>
          <a:prstGeom prst="rect">
            <a:avLst/>
          </a:prstGeom>
          <a:noFill/>
        </p:spPr>
        <p:txBody>
          <a:bodyPr wrap="square" rtlCol="0">
            <a:spAutoFit/>
          </a:bodyPr>
          <a:lstStyle/>
          <a:p>
            <a:r>
              <a:rPr lang="en-US" sz="2800" b="1" smtClean="0"/>
              <a:t>Separation between Girth Butt Welds and Bends</a:t>
            </a:r>
            <a:endParaRPr lang="en-US" sz="2800" b="1"/>
          </a:p>
        </p:txBody>
      </p:sp>
      <p:sp>
        <p:nvSpPr>
          <p:cNvPr id="3" name="Slide Number Placeholder 2"/>
          <p:cNvSpPr>
            <a:spLocks noGrp="1"/>
          </p:cNvSpPr>
          <p:nvPr>
            <p:ph type="sldNum" sz="quarter" idx="12"/>
          </p:nvPr>
        </p:nvSpPr>
        <p:spPr/>
        <p:txBody>
          <a:bodyPr/>
          <a:lstStyle/>
          <a:p>
            <a:fld id="{8345442F-1499-4E7A-9D9C-E7E226BA79B5}" type="slidenum">
              <a:rPr lang="en-US" smtClean="0"/>
              <a:t>18</a:t>
            </a:fld>
            <a:endParaRPr lang="en-US"/>
          </a:p>
        </p:txBody>
      </p:sp>
    </p:spTree>
    <p:extLst>
      <p:ext uri="{BB962C8B-B14F-4D97-AF65-F5344CB8AC3E}">
        <p14:creationId xmlns:p14="http://schemas.microsoft.com/office/powerpoint/2010/main" val="1966910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1"/>
            <a:ext cx="8077200" cy="4401205"/>
          </a:xfrm>
          <a:prstGeom prst="rect">
            <a:avLst/>
          </a:prstGeom>
        </p:spPr>
        <p:txBody>
          <a:bodyPr wrap="square">
            <a:spAutoFit/>
          </a:bodyPr>
          <a:lstStyle/>
          <a:p>
            <a:r>
              <a:rPr lang="en-US" sz="2800" b="1"/>
              <a:t>Generally SIF </a:t>
            </a:r>
            <a:r>
              <a:rPr lang="en-US" sz="2800" b="1" smtClean="0"/>
              <a:t>tests are used to </a:t>
            </a:r>
            <a:r>
              <a:rPr lang="en-US" sz="2800" b="1"/>
              <a:t>predict SIF equations.</a:t>
            </a:r>
          </a:p>
          <a:p>
            <a:endParaRPr lang="en-US" sz="2800" b="1" smtClean="0"/>
          </a:p>
          <a:p>
            <a:endParaRPr lang="en-US" sz="2800" b="1"/>
          </a:p>
          <a:p>
            <a:r>
              <a:rPr lang="en-US" sz="2800" b="1"/>
              <a:t>SIF tests are for a single component, set of boundary </a:t>
            </a:r>
            <a:r>
              <a:rPr lang="en-US" sz="2800" b="1" smtClean="0"/>
              <a:t>conditions </a:t>
            </a:r>
            <a:r>
              <a:rPr lang="en-US" sz="2800" b="1"/>
              <a:t>and </a:t>
            </a:r>
            <a:r>
              <a:rPr lang="en-US" sz="2800" b="1" smtClean="0"/>
              <a:t>particular loading</a:t>
            </a:r>
            <a:endParaRPr lang="en-US" sz="2800" b="1"/>
          </a:p>
          <a:p>
            <a:endParaRPr lang="en-US" sz="2800" b="1"/>
          </a:p>
          <a:p>
            <a:endParaRPr lang="en-US" sz="2800" b="1"/>
          </a:p>
          <a:p>
            <a:r>
              <a:rPr lang="en-US" sz="2800" b="1"/>
              <a:t>Generally we validate a finite element model with a test SIF, and then use the validated model </a:t>
            </a:r>
            <a:r>
              <a:rPr lang="en-US" sz="2800" b="1" smtClean="0"/>
              <a:t>to </a:t>
            </a:r>
            <a:r>
              <a:rPr lang="en-US" sz="2800" b="1"/>
              <a:t>predict </a:t>
            </a:r>
            <a:r>
              <a:rPr lang="en-US" sz="2800" b="1" smtClean="0"/>
              <a:t>SIFs for unknown, but similar geometries.</a:t>
            </a:r>
            <a:endParaRPr lang="en-US" sz="2800" b="1"/>
          </a:p>
        </p:txBody>
      </p:sp>
      <p:sp>
        <p:nvSpPr>
          <p:cNvPr id="3" name="Slide Number Placeholder 2"/>
          <p:cNvSpPr>
            <a:spLocks noGrp="1"/>
          </p:cNvSpPr>
          <p:nvPr>
            <p:ph type="sldNum" sz="quarter" idx="12"/>
          </p:nvPr>
        </p:nvSpPr>
        <p:spPr/>
        <p:txBody>
          <a:bodyPr/>
          <a:lstStyle/>
          <a:p>
            <a:fld id="{8345442F-1499-4E7A-9D9C-E7E226BA79B5}" type="slidenum">
              <a:rPr lang="en-US" smtClean="0"/>
              <a:t>19</a:t>
            </a:fld>
            <a:endParaRPr lang="en-US"/>
          </a:p>
        </p:txBody>
      </p:sp>
    </p:spTree>
    <p:extLst>
      <p:ext uri="{BB962C8B-B14F-4D97-AF65-F5344CB8AC3E}">
        <p14:creationId xmlns:p14="http://schemas.microsoft.com/office/powerpoint/2010/main" val="371481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25645C7-56D1-4EF1-A281-1B26DDB0EBDA}" type="slidenum">
              <a:rPr lang="en-US"/>
              <a:pPr/>
              <a:t>2</a:t>
            </a:fld>
            <a:endParaRPr lang="en-US"/>
          </a:p>
        </p:txBody>
      </p:sp>
      <p:graphicFrame>
        <p:nvGraphicFramePr>
          <p:cNvPr id="34819" name="Object 3"/>
          <p:cNvGraphicFramePr>
            <a:graphicFrameLocks noChangeAspect="1"/>
          </p:cNvGraphicFramePr>
          <p:nvPr/>
        </p:nvGraphicFramePr>
        <p:xfrm>
          <a:off x="609600" y="474663"/>
          <a:ext cx="8229600" cy="6203950"/>
        </p:xfrm>
        <a:graphic>
          <a:graphicData uri="http://schemas.openxmlformats.org/presentationml/2006/ole">
            <mc:AlternateContent xmlns:mc="http://schemas.openxmlformats.org/markup-compatibility/2006">
              <mc:Choice xmlns:v="urn:schemas-microsoft-com:vml" Requires="v">
                <p:oleObj spid="_x0000_s13322" name="Bitmap Image" r:id="rId3" imgW="10057143" imgH="7582958" progId="Paint.Picture">
                  <p:embed/>
                </p:oleObj>
              </mc:Choice>
              <mc:Fallback>
                <p:oleObj name="Bitmap Image" r:id="rId3" imgW="10057143" imgH="758295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4663"/>
                        <a:ext cx="8229600" cy="62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Text Box 4"/>
          <p:cNvSpPr txBox="1">
            <a:spLocks noChangeArrowheads="1"/>
          </p:cNvSpPr>
          <p:nvPr/>
        </p:nvSpPr>
        <p:spPr bwMode="auto">
          <a:xfrm>
            <a:off x="152400" y="914400"/>
            <a:ext cx="29718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Comic Sans MS" pitchFamily="66" charset="0"/>
              </a:rPr>
              <a:t>LR Bend radius bend R ~ 3r</a:t>
            </a:r>
            <a:r>
              <a:rPr lang="en-US" sz="1400" b="1" baseline="-15000">
                <a:latin typeface="Comic Sans MS" pitchFamily="66" charset="0"/>
              </a:rPr>
              <a:t>2</a:t>
            </a:r>
          </a:p>
          <a:p>
            <a:pPr>
              <a:spcBef>
                <a:spcPct val="50000"/>
              </a:spcBef>
            </a:pPr>
            <a:r>
              <a:rPr lang="en-US" sz="1400" b="1">
                <a:latin typeface="Comic Sans MS" pitchFamily="66" charset="0"/>
              </a:rPr>
              <a:t>      h = (T)(3) / r</a:t>
            </a:r>
            <a:r>
              <a:rPr lang="en-US" sz="1400" b="1" baseline="-15000">
                <a:latin typeface="Comic Sans MS" pitchFamily="66" charset="0"/>
              </a:rPr>
              <a:t>2</a:t>
            </a:r>
          </a:p>
        </p:txBody>
      </p:sp>
      <p:sp>
        <p:nvSpPr>
          <p:cNvPr id="34822" name="Text Box 6"/>
          <p:cNvSpPr txBox="1">
            <a:spLocks noChangeArrowheads="1"/>
          </p:cNvSpPr>
          <p:nvPr/>
        </p:nvSpPr>
        <p:spPr bwMode="auto">
          <a:xfrm>
            <a:off x="304800" y="152400"/>
            <a:ext cx="838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smtClean="0">
                <a:solidFill>
                  <a:schemeClr val="accent2"/>
                </a:solidFill>
                <a:latin typeface="Arial" pitchFamily="34" charset="0"/>
              </a:rPr>
              <a:t>Why Worry about SIFs?  One reason is that current i-factor equations are simple and quite old.</a:t>
            </a:r>
            <a:endParaRPr lang="en-US" sz="2000">
              <a:solidFill>
                <a:schemeClr val="accent2"/>
              </a:solidFill>
              <a:latin typeface="Arial" pitchFamily="34" charset="0"/>
            </a:endParaRPr>
          </a:p>
        </p:txBody>
      </p:sp>
    </p:spTree>
    <p:extLst>
      <p:ext uri="{BB962C8B-B14F-4D97-AF65-F5344CB8AC3E}">
        <p14:creationId xmlns:p14="http://schemas.microsoft.com/office/powerpoint/2010/main" val="234727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179093"/>
            <a:ext cx="7451678" cy="1569660"/>
          </a:xfrm>
          <a:prstGeom prst="rect">
            <a:avLst/>
          </a:prstGeom>
          <a:noFill/>
        </p:spPr>
        <p:txBody>
          <a:bodyPr wrap="square" rtlCol="0">
            <a:spAutoFit/>
          </a:bodyPr>
          <a:lstStyle/>
          <a:p>
            <a:pPr algn="ctr"/>
            <a:r>
              <a:rPr lang="en-US" sz="4800" b="1" smtClean="0"/>
              <a:t>Start Looking at the numbers involved with SIFs:</a:t>
            </a:r>
            <a:endParaRPr lang="en-US" sz="4800" b="1"/>
          </a:p>
        </p:txBody>
      </p:sp>
      <p:sp>
        <p:nvSpPr>
          <p:cNvPr id="3" name="Slide Number Placeholder 2"/>
          <p:cNvSpPr>
            <a:spLocks noGrp="1"/>
          </p:cNvSpPr>
          <p:nvPr>
            <p:ph type="sldNum" sz="quarter" idx="12"/>
          </p:nvPr>
        </p:nvSpPr>
        <p:spPr/>
        <p:txBody>
          <a:bodyPr/>
          <a:lstStyle/>
          <a:p>
            <a:fld id="{8345442F-1499-4E7A-9D9C-E7E226BA79B5}" type="slidenum">
              <a:rPr lang="en-US" smtClean="0"/>
              <a:t>20</a:t>
            </a:fld>
            <a:endParaRPr lang="en-US"/>
          </a:p>
        </p:txBody>
      </p:sp>
    </p:spTree>
    <p:extLst>
      <p:ext uri="{BB962C8B-B14F-4D97-AF65-F5344CB8AC3E}">
        <p14:creationId xmlns:p14="http://schemas.microsoft.com/office/powerpoint/2010/main" val="110590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153400" cy="5570756"/>
          </a:xfrm>
          <a:prstGeom prst="rect">
            <a:avLst/>
          </a:prstGeom>
          <a:noFill/>
        </p:spPr>
        <p:txBody>
          <a:bodyPr wrap="square" rtlCol="0">
            <a:spAutoFit/>
          </a:bodyPr>
          <a:lstStyle/>
          <a:p>
            <a:r>
              <a:rPr lang="en-US" sz="2400" b="1" smtClean="0"/>
              <a:t>	</a:t>
            </a:r>
          </a:p>
          <a:p>
            <a:r>
              <a:rPr lang="en-US" sz="2400" b="1"/>
              <a:t>	</a:t>
            </a:r>
            <a:r>
              <a:rPr lang="en-US" sz="2400" b="1" smtClean="0"/>
              <a:t>S’ 	</a:t>
            </a:r>
            <a:r>
              <a:rPr lang="en-US" sz="2400" smtClean="0"/>
              <a:t>= Stress Quantity of Interest</a:t>
            </a:r>
          </a:p>
          <a:p>
            <a:r>
              <a:rPr lang="en-US" sz="2400" b="1" smtClean="0"/>
              <a:t>	Snom 	= </a:t>
            </a:r>
            <a:r>
              <a:rPr lang="en-US" sz="2400"/>
              <a:t>S</a:t>
            </a:r>
            <a:r>
              <a:rPr lang="en-US" sz="2400" smtClean="0"/>
              <a:t>elected nominal stress</a:t>
            </a:r>
          </a:p>
          <a:p>
            <a:r>
              <a:rPr lang="en-US" sz="2400" b="1" smtClean="0"/>
              <a:t>	SIF 	= </a:t>
            </a:r>
            <a:r>
              <a:rPr lang="en-US" sz="2400" smtClean="0"/>
              <a:t>Stress Intensification Factor</a:t>
            </a:r>
          </a:p>
          <a:p>
            <a:endParaRPr lang="en-US" sz="2400" b="1" smtClean="0"/>
          </a:p>
          <a:p>
            <a:endParaRPr lang="en-US" sz="2400" b="1"/>
          </a:p>
          <a:p>
            <a:r>
              <a:rPr lang="en-US" sz="4400" b="1" smtClean="0"/>
              <a:t>Snom = F/A ;     M/Z ;   PD/4T</a:t>
            </a:r>
          </a:p>
          <a:p>
            <a:endParaRPr lang="en-US" sz="2400" b="1" smtClean="0"/>
          </a:p>
          <a:p>
            <a:endParaRPr lang="en-US" sz="2400" b="1"/>
          </a:p>
          <a:p>
            <a:r>
              <a:rPr lang="en-US" sz="2400" b="1" smtClean="0"/>
              <a:t>If  S’ = Stress of interest due to pressure = SIF</a:t>
            </a:r>
            <a:r>
              <a:rPr lang="en-US" sz="2400" b="1" baseline="-25000" smtClean="0"/>
              <a:t>pressure</a:t>
            </a:r>
            <a:r>
              <a:rPr lang="en-US" sz="2400" b="1" smtClean="0"/>
              <a:t> x PD/4T</a:t>
            </a:r>
          </a:p>
          <a:p>
            <a:endParaRPr lang="en-US" sz="2400" b="1"/>
          </a:p>
          <a:p>
            <a:r>
              <a:rPr lang="en-US" sz="2400" b="1" smtClean="0"/>
              <a:t>If  S’ = Stress of interest due to moments = SIF</a:t>
            </a:r>
            <a:r>
              <a:rPr lang="en-US" sz="2400" b="1" baseline="-25000" smtClean="0"/>
              <a:t>moment</a:t>
            </a:r>
            <a:r>
              <a:rPr lang="en-US" sz="2400" b="1" smtClean="0"/>
              <a:t> x M/Z</a:t>
            </a:r>
          </a:p>
          <a:p>
            <a:endParaRPr lang="en-US" sz="2400" b="1"/>
          </a:p>
          <a:p>
            <a:r>
              <a:rPr lang="en-US" sz="2400" b="1" smtClean="0"/>
              <a:t>If  S’  = Stress of interest due to axial load = SIF</a:t>
            </a:r>
            <a:r>
              <a:rPr lang="en-US" sz="2400" b="1" baseline="-25000" smtClean="0"/>
              <a:t>axial</a:t>
            </a:r>
            <a:r>
              <a:rPr lang="en-US" sz="2400" b="1" smtClean="0"/>
              <a:t> x F/A</a:t>
            </a:r>
            <a:endParaRPr lang="en-US" sz="2400" b="1"/>
          </a:p>
        </p:txBody>
      </p:sp>
      <p:sp>
        <p:nvSpPr>
          <p:cNvPr id="3" name="Slide Number Placeholder 2"/>
          <p:cNvSpPr>
            <a:spLocks noGrp="1"/>
          </p:cNvSpPr>
          <p:nvPr>
            <p:ph type="sldNum" sz="quarter" idx="12"/>
          </p:nvPr>
        </p:nvSpPr>
        <p:spPr/>
        <p:txBody>
          <a:bodyPr/>
          <a:lstStyle/>
          <a:p>
            <a:fld id="{8345442F-1499-4E7A-9D9C-E7E226BA79B5}" type="slidenum">
              <a:rPr lang="en-US" smtClean="0"/>
              <a:t>21</a:t>
            </a:fld>
            <a:endParaRPr lang="en-US"/>
          </a:p>
        </p:txBody>
      </p:sp>
    </p:spTree>
    <p:extLst>
      <p:ext uri="{BB962C8B-B14F-4D97-AF65-F5344CB8AC3E}">
        <p14:creationId xmlns:p14="http://schemas.microsoft.com/office/powerpoint/2010/main" val="935844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573" y="2101840"/>
            <a:ext cx="8458200" cy="4493538"/>
          </a:xfrm>
          <a:prstGeom prst="rect">
            <a:avLst/>
          </a:prstGeom>
          <a:noFill/>
        </p:spPr>
        <p:txBody>
          <a:bodyPr wrap="square" rtlCol="0">
            <a:spAutoFit/>
          </a:bodyPr>
          <a:lstStyle/>
          <a:p>
            <a:endParaRPr lang="en-US" smtClean="0"/>
          </a:p>
          <a:p>
            <a:r>
              <a:rPr lang="en-US" sz="2400" b="1" smtClean="0">
                <a:solidFill>
                  <a:schemeClr val="tx2">
                    <a:lumMod val="60000"/>
                    <a:lumOff val="40000"/>
                  </a:schemeClr>
                </a:solidFill>
              </a:rPr>
              <a:t>Could Snom be PD/2T instead of PD/4T  for the pressure stress?</a:t>
            </a:r>
          </a:p>
          <a:p>
            <a:endParaRPr lang="en-US"/>
          </a:p>
          <a:p>
            <a:endParaRPr lang="en-US" smtClean="0"/>
          </a:p>
          <a:p>
            <a:r>
              <a:rPr lang="en-US" smtClean="0">
                <a:latin typeface="Comic Sans MS" pitchFamily="66" charset="0"/>
              </a:rPr>
              <a:t>Any nominal can be selected so long as the stress result on the left side of the equation and the load result on the right side of the equation are proportional as the load increases.</a:t>
            </a:r>
          </a:p>
          <a:p>
            <a:endParaRPr lang="en-US">
              <a:latin typeface="Comic Sans MS" pitchFamily="66" charset="0"/>
            </a:endParaRPr>
          </a:p>
          <a:p>
            <a:r>
              <a:rPr lang="en-US" smtClean="0">
                <a:latin typeface="Comic Sans MS" pitchFamily="66" charset="0"/>
              </a:rPr>
              <a:t>If PD/2T is used instead of PD/4T, the pressure stress of interest doesn’t change and so the accomodating SIF would be half as large, i.e.</a:t>
            </a:r>
          </a:p>
          <a:p>
            <a:endParaRPr lang="en-US" smtClean="0"/>
          </a:p>
          <a:p>
            <a:r>
              <a:rPr lang="en-US"/>
              <a:t>	 </a:t>
            </a:r>
            <a:r>
              <a:rPr lang="en-US" smtClean="0"/>
              <a:t>         </a:t>
            </a:r>
          </a:p>
          <a:p>
            <a:r>
              <a:rPr lang="en-US" sz="2800" b="1"/>
              <a:t> </a:t>
            </a:r>
            <a:r>
              <a:rPr lang="en-US" sz="2800" b="1" smtClean="0"/>
              <a:t>              SIF</a:t>
            </a:r>
            <a:r>
              <a:rPr lang="en-US" sz="2800" b="1" baseline="-25000" smtClean="0"/>
              <a:t>pressure[PD/2T] </a:t>
            </a:r>
            <a:r>
              <a:rPr lang="en-US" sz="2800" b="1" smtClean="0"/>
              <a:t>= 0.5 x SIF</a:t>
            </a:r>
            <a:r>
              <a:rPr lang="en-US" sz="2800" b="1" baseline="-25000" smtClean="0"/>
              <a:t>pressure[PD/4T]</a:t>
            </a:r>
          </a:p>
          <a:p>
            <a:endParaRPr lang="en-US"/>
          </a:p>
          <a:p>
            <a:endParaRPr lang="en-US"/>
          </a:p>
        </p:txBody>
      </p:sp>
      <p:sp>
        <p:nvSpPr>
          <p:cNvPr id="3" name="Rectangle 2"/>
          <p:cNvSpPr/>
          <p:nvPr/>
        </p:nvSpPr>
        <p:spPr>
          <a:xfrm>
            <a:off x="468572" y="381000"/>
            <a:ext cx="7913427" cy="1477328"/>
          </a:xfrm>
          <a:prstGeom prst="rect">
            <a:avLst/>
          </a:prstGeom>
        </p:spPr>
        <p:txBody>
          <a:bodyPr wrap="square">
            <a:spAutoFit/>
          </a:bodyPr>
          <a:lstStyle/>
          <a:p>
            <a:r>
              <a:rPr lang="en-US" sz="3600" b="1" smtClean="0"/>
              <a:t>       Snom </a:t>
            </a:r>
            <a:r>
              <a:rPr lang="en-US" sz="3600" b="1"/>
              <a:t>= F/A ;     M/Z ;   PD/4T</a:t>
            </a:r>
          </a:p>
          <a:p>
            <a:endParaRPr lang="en-US" b="1"/>
          </a:p>
          <a:p>
            <a:endParaRPr lang="en-US" b="1"/>
          </a:p>
          <a:p>
            <a:r>
              <a:rPr lang="en-US" b="1" smtClean="0"/>
              <a:t>                 If  </a:t>
            </a:r>
            <a:r>
              <a:rPr lang="en-US" b="1"/>
              <a:t>S’ = Stress of interest due to pressure = SIF</a:t>
            </a:r>
            <a:r>
              <a:rPr lang="en-US" b="1" baseline="-25000"/>
              <a:t>pressure</a:t>
            </a:r>
            <a:r>
              <a:rPr lang="en-US" b="1"/>
              <a:t> x PD/4T</a:t>
            </a:r>
          </a:p>
        </p:txBody>
      </p:sp>
      <p:sp>
        <p:nvSpPr>
          <p:cNvPr id="4" name="Slide Number Placeholder 3"/>
          <p:cNvSpPr>
            <a:spLocks noGrp="1"/>
          </p:cNvSpPr>
          <p:nvPr>
            <p:ph type="sldNum" sz="quarter" idx="12"/>
          </p:nvPr>
        </p:nvSpPr>
        <p:spPr/>
        <p:txBody>
          <a:bodyPr/>
          <a:lstStyle/>
          <a:p>
            <a:fld id="{8345442F-1499-4E7A-9D9C-E7E226BA79B5}" type="slidenum">
              <a:rPr lang="en-US" smtClean="0"/>
              <a:t>22</a:t>
            </a:fld>
            <a:endParaRPr lang="en-US"/>
          </a:p>
        </p:txBody>
      </p:sp>
    </p:spTree>
    <p:extLst>
      <p:ext uri="{BB962C8B-B14F-4D97-AF65-F5344CB8AC3E}">
        <p14:creationId xmlns:p14="http://schemas.microsoft.com/office/powerpoint/2010/main" val="2667860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905000"/>
            <a:ext cx="7162800" cy="1938992"/>
          </a:xfrm>
          <a:prstGeom prst="rect">
            <a:avLst/>
          </a:prstGeom>
          <a:noFill/>
        </p:spPr>
        <p:txBody>
          <a:bodyPr wrap="square" rtlCol="0">
            <a:spAutoFit/>
          </a:bodyPr>
          <a:lstStyle/>
          <a:p>
            <a:pPr algn="ctr"/>
            <a:r>
              <a:rPr lang="en-US" sz="4000" b="1" smtClean="0"/>
              <a:t>Let’s see how this would work in a real situation that pipe stress engineers might be interested in.</a:t>
            </a:r>
            <a:endParaRPr lang="en-US" sz="4000" b="1"/>
          </a:p>
        </p:txBody>
      </p:sp>
      <p:sp>
        <p:nvSpPr>
          <p:cNvPr id="3" name="Slide Number Placeholder 2"/>
          <p:cNvSpPr>
            <a:spLocks noGrp="1"/>
          </p:cNvSpPr>
          <p:nvPr>
            <p:ph type="sldNum" sz="quarter" idx="12"/>
          </p:nvPr>
        </p:nvSpPr>
        <p:spPr/>
        <p:txBody>
          <a:bodyPr/>
          <a:lstStyle/>
          <a:p>
            <a:fld id="{8345442F-1499-4E7A-9D9C-E7E226BA79B5}" type="slidenum">
              <a:rPr lang="en-US" smtClean="0"/>
              <a:t>23</a:t>
            </a:fld>
            <a:endParaRPr lang="en-US"/>
          </a:p>
        </p:txBody>
      </p:sp>
    </p:spTree>
    <p:extLst>
      <p:ext uri="{BB962C8B-B14F-4D97-AF65-F5344CB8AC3E}">
        <p14:creationId xmlns:p14="http://schemas.microsoft.com/office/powerpoint/2010/main" val="3197978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0"/>
            <a:ext cx="7924800" cy="5053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7186" y="4970395"/>
            <a:ext cx="9067800" cy="1477328"/>
          </a:xfrm>
          <a:prstGeom prst="rect">
            <a:avLst/>
          </a:prstGeom>
          <a:noFill/>
        </p:spPr>
        <p:txBody>
          <a:bodyPr wrap="square" rtlCol="0">
            <a:spAutoFit/>
          </a:bodyPr>
          <a:lstStyle/>
          <a:p>
            <a:r>
              <a:rPr lang="en-US" smtClean="0"/>
              <a:t>SIF From Test:  Apply “F” alternately until water leaks at crack after “N” cycles.</a:t>
            </a:r>
          </a:p>
          <a:p>
            <a:endParaRPr lang="en-US" smtClean="0"/>
          </a:p>
          <a:p>
            <a:r>
              <a:rPr lang="en-US" smtClean="0"/>
              <a:t>SIF From Test = 245,000N</a:t>
            </a:r>
            <a:r>
              <a:rPr lang="en-US" baseline="30000" smtClean="0"/>
              <a:t>-0.2</a:t>
            </a:r>
            <a:r>
              <a:rPr lang="en-US" smtClean="0"/>
              <a:t>  /  (M/Z</a:t>
            </a:r>
            <a:r>
              <a:rPr lang="en-US" baseline="-25000" smtClean="0"/>
              <a:t>test</a:t>
            </a:r>
            <a:r>
              <a:rPr lang="en-US" smtClean="0"/>
              <a:t>) </a:t>
            </a:r>
          </a:p>
          <a:p>
            <a:r>
              <a:rPr lang="en-US"/>
              <a:t> </a:t>
            </a:r>
            <a:r>
              <a:rPr lang="en-US" smtClean="0"/>
              <a:t>                        = Stress at Failure in Girth Weld at N Cycles / Stress at Failure in part at N cycles </a:t>
            </a:r>
          </a:p>
          <a:p>
            <a:r>
              <a:rPr lang="en-US" smtClean="0"/>
              <a:t>Z</a:t>
            </a:r>
            <a:r>
              <a:rPr lang="en-US" baseline="-25000" smtClean="0"/>
              <a:t>test</a:t>
            </a:r>
            <a:r>
              <a:rPr lang="en-US" smtClean="0"/>
              <a:t> = Z</a:t>
            </a:r>
            <a:r>
              <a:rPr lang="en-US" baseline="-25000" smtClean="0"/>
              <a:t>pipe</a:t>
            </a:r>
            <a:r>
              <a:rPr lang="en-US" smtClean="0"/>
              <a:t> = Z</a:t>
            </a:r>
            <a:r>
              <a:rPr lang="en-US" baseline="-25000" smtClean="0"/>
              <a:t>p</a:t>
            </a:r>
            <a:endParaRPr lang="en-US" baseline="-25000"/>
          </a:p>
        </p:txBody>
      </p:sp>
      <p:sp>
        <p:nvSpPr>
          <p:cNvPr id="3" name="Slide Number Placeholder 2"/>
          <p:cNvSpPr>
            <a:spLocks noGrp="1"/>
          </p:cNvSpPr>
          <p:nvPr>
            <p:ph type="sldNum" sz="quarter" idx="12"/>
          </p:nvPr>
        </p:nvSpPr>
        <p:spPr/>
        <p:txBody>
          <a:bodyPr/>
          <a:lstStyle/>
          <a:p>
            <a:fld id="{8345442F-1499-4E7A-9D9C-E7E226BA79B5}" type="slidenum">
              <a:rPr lang="en-US" smtClean="0"/>
              <a:t>24</a:t>
            </a:fld>
            <a:endParaRPr lang="en-US"/>
          </a:p>
        </p:txBody>
      </p:sp>
    </p:spTree>
    <p:extLst>
      <p:ext uri="{BB962C8B-B14F-4D97-AF65-F5344CB8AC3E}">
        <p14:creationId xmlns:p14="http://schemas.microsoft.com/office/powerpoint/2010/main" val="397382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4420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13908" y="5486400"/>
            <a:ext cx="6400800" cy="954107"/>
          </a:xfrm>
          <a:prstGeom prst="rect">
            <a:avLst/>
          </a:prstGeom>
          <a:noFill/>
        </p:spPr>
        <p:txBody>
          <a:bodyPr wrap="square" rtlCol="0">
            <a:spAutoFit/>
          </a:bodyPr>
          <a:lstStyle/>
          <a:p>
            <a:r>
              <a:rPr lang="en-US" sz="2800" b="1" smtClean="0"/>
              <a:t>The approach described in the SIF test MANDATES the model that will be used.</a:t>
            </a:r>
            <a:endParaRPr lang="en-US" sz="2800" b="1"/>
          </a:p>
        </p:txBody>
      </p:sp>
      <p:sp>
        <p:nvSpPr>
          <p:cNvPr id="3" name="Rectangle 2"/>
          <p:cNvSpPr/>
          <p:nvPr/>
        </p:nvSpPr>
        <p:spPr>
          <a:xfrm>
            <a:off x="1390108" y="228600"/>
            <a:ext cx="5772692" cy="1200329"/>
          </a:xfrm>
          <a:prstGeom prst="rect">
            <a:avLst/>
          </a:prstGeom>
        </p:spPr>
        <p:txBody>
          <a:bodyPr wrap="square">
            <a:spAutoFit/>
          </a:bodyPr>
          <a:lstStyle/>
          <a:p>
            <a:pPr algn="ctr"/>
            <a:r>
              <a:rPr lang="en-US" sz="2400"/>
              <a:t>SIF From Test = 245,000N</a:t>
            </a:r>
            <a:r>
              <a:rPr lang="en-US" sz="2400" baseline="30000"/>
              <a:t>-0.2</a:t>
            </a:r>
            <a:r>
              <a:rPr lang="en-US" sz="2400"/>
              <a:t>  /  (M/Z</a:t>
            </a:r>
            <a:r>
              <a:rPr lang="en-US" sz="2400" baseline="-25000"/>
              <a:t>test</a:t>
            </a:r>
            <a:r>
              <a:rPr lang="en-US" sz="2400"/>
              <a:t>) </a:t>
            </a:r>
          </a:p>
          <a:p>
            <a:pPr algn="ctr"/>
            <a:endParaRPr lang="en-US" sz="2400" smtClean="0"/>
          </a:p>
          <a:p>
            <a:pPr algn="ctr"/>
            <a:r>
              <a:rPr lang="en-US" sz="2400" smtClean="0"/>
              <a:t>Z</a:t>
            </a:r>
            <a:r>
              <a:rPr lang="en-US" sz="2400" baseline="-25000" smtClean="0"/>
              <a:t>test</a:t>
            </a:r>
            <a:r>
              <a:rPr lang="en-US" sz="2400" smtClean="0"/>
              <a:t> </a:t>
            </a:r>
            <a:r>
              <a:rPr lang="en-US" sz="2400"/>
              <a:t>= Z</a:t>
            </a:r>
            <a:r>
              <a:rPr lang="en-US" sz="2400" baseline="-25000"/>
              <a:t>pipe</a:t>
            </a:r>
            <a:r>
              <a:rPr lang="en-US" sz="2400"/>
              <a:t> = Z</a:t>
            </a:r>
            <a:r>
              <a:rPr lang="en-US" sz="2400" baseline="-25000"/>
              <a:t>p</a:t>
            </a:r>
          </a:p>
        </p:txBody>
      </p:sp>
      <p:sp>
        <p:nvSpPr>
          <p:cNvPr id="4" name="Slide Number Placeholder 3"/>
          <p:cNvSpPr>
            <a:spLocks noGrp="1"/>
          </p:cNvSpPr>
          <p:nvPr>
            <p:ph type="sldNum" sz="quarter" idx="12"/>
          </p:nvPr>
        </p:nvSpPr>
        <p:spPr/>
        <p:txBody>
          <a:bodyPr/>
          <a:lstStyle/>
          <a:p>
            <a:fld id="{8345442F-1499-4E7A-9D9C-E7E226BA79B5}" type="slidenum">
              <a:rPr lang="en-US" smtClean="0"/>
              <a:t>25</a:t>
            </a:fld>
            <a:endParaRPr lang="en-US"/>
          </a:p>
        </p:txBody>
      </p:sp>
    </p:spTree>
    <p:extLst>
      <p:ext uri="{BB962C8B-B14F-4D97-AF65-F5344CB8AC3E}">
        <p14:creationId xmlns:p14="http://schemas.microsoft.com/office/powerpoint/2010/main" val="169525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252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600" y="3733800"/>
            <a:ext cx="7848600" cy="2862322"/>
          </a:xfrm>
          <a:prstGeom prst="rect">
            <a:avLst/>
          </a:prstGeom>
          <a:noFill/>
        </p:spPr>
        <p:txBody>
          <a:bodyPr wrap="square" rtlCol="0">
            <a:spAutoFit/>
          </a:bodyPr>
          <a:lstStyle/>
          <a:p>
            <a:r>
              <a:rPr lang="en-US" b="1" smtClean="0">
                <a:solidFill>
                  <a:schemeClr val="tx1">
                    <a:lumMod val="65000"/>
                    <a:lumOff val="35000"/>
                  </a:schemeClr>
                </a:solidFill>
                <a:latin typeface="Comic Sans MS" pitchFamily="66" charset="0"/>
              </a:rPr>
              <a:t>SIFs and nominal stresses are paired.</a:t>
            </a:r>
          </a:p>
          <a:p>
            <a:endParaRPr lang="en-US" b="1">
              <a:solidFill>
                <a:schemeClr val="tx1">
                  <a:lumMod val="65000"/>
                  <a:lumOff val="35000"/>
                </a:schemeClr>
              </a:solidFill>
              <a:latin typeface="Comic Sans MS" pitchFamily="66" charset="0"/>
            </a:endParaRPr>
          </a:p>
          <a:p>
            <a:r>
              <a:rPr lang="en-US" b="1" smtClean="0">
                <a:solidFill>
                  <a:schemeClr val="tx1">
                    <a:lumMod val="65000"/>
                    <a:lumOff val="35000"/>
                  </a:schemeClr>
                </a:solidFill>
                <a:latin typeface="Comic Sans MS" pitchFamily="66" charset="0"/>
              </a:rPr>
              <a:t>SIFs are designed for a particular nominal stress.  </a:t>
            </a:r>
          </a:p>
          <a:p>
            <a:endParaRPr lang="en-US" b="1">
              <a:solidFill>
                <a:schemeClr val="tx1">
                  <a:lumMod val="65000"/>
                  <a:lumOff val="35000"/>
                </a:schemeClr>
              </a:solidFill>
              <a:latin typeface="Comic Sans MS" pitchFamily="66" charset="0"/>
            </a:endParaRPr>
          </a:p>
          <a:p>
            <a:r>
              <a:rPr lang="en-US" b="1" smtClean="0">
                <a:solidFill>
                  <a:schemeClr val="tx1">
                    <a:lumMod val="65000"/>
                    <a:lumOff val="35000"/>
                  </a:schemeClr>
                </a:solidFill>
                <a:latin typeface="Comic Sans MS" pitchFamily="66" charset="0"/>
              </a:rPr>
              <a:t>Because SIFs are not the same doesn’t mean they aren’t correct.</a:t>
            </a:r>
          </a:p>
          <a:p>
            <a:endParaRPr lang="en-US" b="1">
              <a:solidFill>
                <a:schemeClr val="tx1">
                  <a:lumMod val="65000"/>
                  <a:lumOff val="35000"/>
                </a:schemeClr>
              </a:solidFill>
              <a:latin typeface="Comic Sans MS" pitchFamily="66" charset="0"/>
            </a:endParaRPr>
          </a:p>
          <a:p>
            <a:r>
              <a:rPr lang="en-US" b="1" smtClean="0">
                <a:solidFill>
                  <a:schemeClr val="tx1">
                    <a:lumMod val="65000"/>
                    <a:lumOff val="35000"/>
                  </a:schemeClr>
                </a:solidFill>
                <a:latin typeface="Comic Sans MS" pitchFamily="66" charset="0"/>
              </a:rPr>
              <a:t>If you develop your own SIF make sure it is used with the correct nominal stress.</a:t>
            </a:r>
          </a:p>
          <a:p>
            <a:endParaRPr lang="en-US"/>
          </a:p>
          <a:p>
            <a:endParaRPr lang="en-US"/>
          </a:p>
        </p:txBody>
      </p:sp>
      <p:sp>
        <p:nvSpPr>
          <p:cNvPr id="3" name="Slide Number Placeholder 2"/>
          <p:cNvSpPr>
            <a:spLocks noGrp="1"/>
          </p:cNvSpPr>
          <p:nvPr>
            <p:ph type="sldNum" sz="quarter" idx="12"/>
          </p:nvPr>
        </p:nvSpPr>
        <p:spPr/>
        <p:txBody>
          <a:bodyPr/>
          <a:lstStyle/>
          <a:p>
            <a:fld id="{8345442F-1499-4E7A-9D9C-E7E226BA79B5}" type="slidenum">
              <a:rPr lang="en-US" smtClean="0"/>
              <a:t>26</a:t>
            </a:fld>
            <a:endParaRPr lang="en-US"/>
          </a:p>
        </p:txBody>
      </p:sp>
    </p:spTree>
    <p:extLst>
      <p:ext uri="{BB962C8B-B14F-4D97-AF65-F5344CB8AC3E}">
        <p14:creationId xmlns:p14="http://schemas.microsoft.com/office/powerpoint/2010/main" val="4256848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64238"/>
            <a:ext cx="6279810" cy="425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3" y="70512"/>
            <a:ext cx="4038600" cy="138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7852" y="5943600"/>
            <a:ext cx="5715000" cy="461665"/>
          </a:xfrm>
          <a:prstGeom prst="rect">
            <a:avLst/>
          </a:prstGeom>
          <a:noFill/>
        </p:spPr>
        <p:txBody>
          <a:bodyPr wrap="square" rtlCol="0">
            <a:spAutoFit/>
          </a:bodyPr>
          <a:lstStyle/>
          <a:p>
            <a:r>
              <a:rPr lang="en-US" sz="2400" b="1" smtClean="0"/>
              <a:t>What if we want milk with our pretzels?</a:t>
            </a:r>
            <a:endParaRPr lang="en-US" sz="2400" b="1"/>
          </a:p>
        </p:txBody>
      </p:sp>
      <p:sp>
        <p:nvSpPr>
          <p:cNvPr id="4" name="Slide Number Placeholder 3"/>
          <p:cNvSpPr>
            <a:spLocks noGrp="1"/>
          </p:cNvSpPr>
          <p:nvPr>
            <p:ph type="sldNum" sz="quarter" idx="12"/>
          </p:nvPr>
        </p:nvSpPr>
        <p:spPr/>
        <p:txBody>
          <a:bodyPr/>
          <a:lstStyle/>
          <a:p>
            <a:fld id="{8345442F-1499-4E7A-9D9C-E7E226BA79B5}" type="slidenum">
              <a:rPr lang="en-US" smtClean="0"/>
              <a:t>27</a:t>
            </a:fld>
            <a:endParaRPr lang="en-US"/>
          </a:p>
        </p:txBody>
      </p:sp>
    </p:spTree>
    <p:extLst>
      <p:ext uri="{BB962C8B-B14F-4D97-AF65-F5344CB8AC3E}">
        <p14:creationId xmlns:p14="http://schemas.microsoft.com/office/powerpoint/2010/main" val="1733023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782" y="3657600"/>
            <a:ext cx="6609995" cy="14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418" y="20472"/>
            <a:ext cx="42481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02" y="152400"/>
            <a:ext cx="4503291" cy="332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5145632"/>
            <a:ext cx="7924800" cy="369332"/>
          </a:xfrm>
          <a:prstGeom prst="rect">
            <a:avLst/>
          </a:prstGeom>
          <a:noFill/>
        </p:spPr>
        <p:txBody>
          <a:bodyPr wrap="square" rtlCol="0">
            <a:spAutoFit/>
          </a:bodyPr>
          <a:lstStyle/>
          <a:p>
            <a:r>
              <a:rPr lang="en-US" b="1" smtClean="0"/>
              <a:t>All we have to do is make sure that the resulting stress computed is the same.</a:t>
            </a:r>
            <a:endParaRPr lang="en-US" b="1"/>
          </a:p>
        </p:txBody>
      </p:sp>
      <p:sp>
        <p:nvSpPr>
          <p:cNvPr id="3" name="TextBox 2"/>
          <p:cNvSpPr txBox="1"/>
          <p:nvPr/>
        </p:nvSpPr>
        <p:spPr>
          <a:xfrm>
            <a:off x="304800" y="5791200"/>
            <a:ext cx="8458200" cy="830997"/>
          </a:xfrm>
          <a:prstGeom prst="rect">
            <a:avLst/>
          </a:prstGeom>
          <a:noFill/>
        </p:spPr>
        <p:txBody>
          <a:bodyPr wrap="square" rtlCol="0">
            <a:spAutoFit/>
          </a:bodyPr>
          <a:lstStyle/>
          <a:p>
            <a:r>
              <a:rPr lang="en-US" sz="1600" smtClean="0"/>
              <a:t>Part of what we do as a company when someone asks us to validate a SIF from an unknown origin, is to try to identify the intended nominal stress – which generally  becomes trying to figure out what section modulus was intended to be used.</a:t>
            </a:r>
            <a:endParaRPr lang="en-US" sz="1600"/>
          </a:p>
        </p:txBody>
      </p:sp>
      <p:sp>
        <p:nvSpPr>
          <p:cNvPr id="4" name="Slide Number Placeholder 3"/>
          <p:cNvSpPr>
            <a:spLocks noGrp="1"/>
          </p:cNvSpPr>
          <p:nvPr>
            <p:ph type="sldNum" sz="quarter" idx="12"/>
          </p:nvPr>
        </p:nvSpPr>
        <p:spPr/>
        <p:txBody>
          <a:bodyPr/>
          <a:lstStyle/>
          <a:p>
            <a:fld id="{8345442F-1499-4E7A-9D9C-E7E226BA79B5}" type="slidenum">
              <a:rPr lang="en-US" smtClean="0"/>
              <a:t>28</a:t>
            </a:fld>
            <a:endParaRPr lang="en-US"/>
          </a:p>
        </p:txBody>
      </p:sp>
      <p:sp>
        <p:nvSpPr>
          <p:cNvPr id="5" name="Rectangle 4"/>
          <p:cNvSpPr/>
          <p:nvPr/>
        </p:nvSpPr>
        <p:spPr>
          <a:xfrm>
            <a:off x="5562600" y="2819400"/>
            <a:ext cx="2438400" cy="8382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42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315200" cy="1631216"/>
          </a:xfrm>
          <a:prstGeom prst="rect">
            <a:avLst/>
          </a:prstGeom>
          <a:noFill/>
        </p:spPr>
        <p:txBody>
          <a:bodyPr wrap="square" rtlCol="0">
            <a:spAutoFit/>
          </a:bodyPr>
          <a:lstStyle/>
          <a:p>
            <a:r>
              <a:rPr lang="en-US" sz="2800" b="1" smtClean="0"/>
              <a:t>Key:  </a:t>
            </a:r>
          </a:p>
          <a:p>
            <a:endParaRPr lang="en-US"/>
          </a:p>
          <a:p>
            <a:r>
              <a:rPr lang="en-US" smtClean="0"/>
              <a:t>1) Use any reasonable nominal stress when you develop a SIF, but</a:t>
            </a:r>
          </a:p>
          <a:p>
            <a:r>
              <a:rPr lang="en-US" smtClean="0"/>
              <a:t>2) The SIF is based on the nominal – the two go together and both must be identified to the end user.</a:t>
            </a:r>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88416"/>
            <a:ext cx="662998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5638800"/>
            <a:ext cx="8305800" cy="523220"/>
          </a:xfrm>
          <a:prstGeom prst="rect">
            <a:avLst/>
          </a:prstGeom>
          <a:noFill/>
        </p:spPr>
        <p:txBody>
          <a:bodyPr wrap="square" rtlCol="0">
            <a:spAutoFit/>
          </a:bodyPr>
          <a:lstStyle/>
          <a:p>
            <a:r>
              <a:rPr lang="en-US" sz="2800" b="1" smtClean="0">
                <a:latin typeface="Comic Sans MS" pitchFamily="66" charset="0"/>
              </a:rPr>
              <a:t>What could go wrong with our nozzle example?</a:t>
            </a:r>
            <a:endParaRPr lang="en-US" sz="2800" b="1">
              <a:latin typeface="Comic Sans MS" pitchFamily="66" charset="0"/>
            </a:endParaRPr>
          </a:p>
        </p:txBody>
      </p:sp>
      <p:sp>
        <p:nvSpPr>
          <p:cNvPr id="4" name="Slide Number Placeholder 3"/>
          <p:cNvSpPr>
            <a:spLocks noGrp="1"/>
          </p:cNvSpPr>
          <p:nvPr>
            <p:ph type="sldNum" sz="quarter" idx="12"/>
          </p:nvPr>
        </p:nvSpPr>
        <p:spPr/>
        <p:txBody>
          <a:bodyPr/>
          <a:lstStyle/>
          <a:p>
            <a:fld id="{8345442F-1499-4E7A-9D9C-E7E226BA79B5}" type="slidenum">
              <a:rPr lang="en-US" smtClean="0"/>
              <a:t>29</a:t>
            </a:fld>
            <a:endParaRPr lang="en-US"/>
          </a:p>
        </p:txBody>
      </p:sp>
    </p:spTree>
    <p:extLst>
      <p:ext uri="{BB962C8B-B14F-4D97-AF65-F5344CB8AC3E}">
        <p14:creationId xmlns:p14="http://schemas.microsoft.com/office/powerpoint/2010/main" val="392830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457200"/>
            <a:ext cx="8686800" cy="626791"/>
          </a:xfrm>
          <a:prstGeom prst="rect">
            <a:avLst/>
          </a:prstGeom>
          <a:noFill/>
          <a:ln w="9525">
            <a:noFill/>
            <a:miter lim="800000"/>
            <a:headEnd/>
            <a:tailEnd/>
          </a:ln>
        </p:spPr>
      </p:pic>
      <p:sp>
        <p:nvSpPr>
          <p:cNvPr id="4" name="TextBox 3"/>
          <p:cNvSpPr txBox="1"/>
          <p:nvPr/>
        </p:nvSpPr>
        <p:spPr>
          <a:xfrm>
            <a:off x="457200" y="3733800"/>
            <a:ext cx="7772400" cy="2862322"/>
          </a:xfrm>
          <a:prstGeom prst="rect">
            <a:avLst/>
          </a:prstGeom>
          <a:noFill/>
        </p:spPr>
        <p:txBody>
          <a:bodyPr wrap="square" rtlCol="0">
            <a:spAutoFit/>
          </a:bodyPr>
          <a:lstStyle/>
          <a:p>
            <a:r>
              <a:rPr lang="en-US" b="1" dirty="0" smtClean="0"/>
              <a:t>More applicable data</a:t>
            </a:r>
            <a:r>
              <a:rPr lang="en-US" dirty="0" smtClean="0"/>
              <a:t>: </a:t>
            </a:r>
          </a:p>
          <a:p>
            <a:endParaRPr lang="en-US" dirty="0" smtClean="0"/>
          </a:p>
          <a:p>
            <a:r>
              <a:rPr lang="en-US" dirty="0"/>
              <a:t>	</a:t>
            </a:r>
            <a:r>
              <a:rPr lang="en-US" dirty="0" smtClean="0"/>
              <a:t>1)FEA ?</a:t>
            </a:r>
          </a:p>
          <a:p>
            <a:r>
              <a:rPr lang="en-US" dirty="0"/>
              <a:t>	</a:t>
            </a:r>
            <a:r>
              <a:rPr lang="en-US" dirty="0" smtClean="0"/>
              <a:t>2)ASME ST-LLC 07-02</a:t>
            </a:r>
          </a:p>
          <a:p>
            <a:r>
              <a:rPr lang="en-US" dirty="0"/>
              <a:t>	</a:t>
            </a:r>
            <a:r>
              <a:rPr lang="en-US" dirty="0" smtClean="0"/>
              <a:t>3)ASME Section III Subsection NB</a:t>
            </a:r>
          </a:p>
          <a:p>
            <a:r>
              <a:rPr lang="en-US" dirty="0"/>
              <a:t>	</a:t>
            </a:r>
            <a:r>
              <a:rPr lang="en-US" dirty="0" smtClean="0"/>
              <a:t>4)Test</a:t>
            </a:r>
          </a:p>
          <a:p>
            <a:r>
              <a:rPr lang="en-US" dirty="0"/>
              <a:t>	</a:t>
            </a:r>
            <a:r>
              <a:rPr lang="en-US" dirty="0" smtClean="0"/>
              <a:t>5)Other methods that can satisfy intent of the code.</a:t>
            </a:r>
          </a:p>
          <a:p>
            <a:endParaRPr lang="en-US" dirty="0"/>
          </a:p>
          <a:p>
            <a:r>
              <a:rPr lang="en-US" dirty="0" smtClean="0"/>
              <a:t>   </a:t>
            </a:r>
            <a:r>
              <a:rPr lang="en-US" dirty="0" smtClean="0">
                <a:solidFill>
                  <a:schemeClr val="tx1">
                    <a:lumMod val="65000"/>
                    <a:lumOff val="35000"/>
                  </a:schemeClr>
                </a:solidFill>
                <a:latin typeface="Comic Sans MS" pitchFamily="66" charset="0"/>
              </a:rPr>
              <a:t>“Consistent with the design criteria of this </a:t>
            </a:r>
            <a:r>
              <a:rPr lang="en-US" smtClean="0">
                <a:solidFill>
                  <a:schemeClr val="tx1">
                    <a:lumMod val="65000"/>
                    <a:lumOff val="35000"/>
                  </a:schemeClr>
                </a:solidFill>
                <a:latin typeface="Comic Sans MS" pitchFamily="66" charset="0"/>
              </a:rPr>
              <a:t>Code.”</a:t>
            </a:r>
            <a:endParaRPr lang="en-US" dirty="0" smtClean="0">
              <a:solidFill>
                <a:schemeClr val="tx1">
                  <a:lumMod val="65000"/>
                  <a:lumOff val="35000"/>
                </a:schemeClr>
              </a:solidFill>
              <a:latin typeface="Comic Sans MS" pitchFamily="66" charset="0"/>
            </a:endParaRPr>
          </a:p>
          <a:p>
            <a:r>
              <a:rPr lang="en-US" dirty="0"/>
              <a:t>	</a:t>
            </a:r>
          </a:p>
        </p:txBody>
      </p:sp>
      <p:sp>
        <p:nvSpPr>
          <p:cNvPr id="5" name="Slide Number Placeholder 4"/>
          <p:cNvSpPr>
            <a:spLocks noGrp="1"/>
          </p:cNvSpPr>
          <p:nvPr>
            <p:ph type="sldNum" sz="quarter" idx="12"/>
          </p:nvPr>
        </p:nvSpPr>
        <p:spPr/>
        <p:txBody>
          <a:bodyPr/>
          <a:lstStyle/>
          <a:p>
            <a:fld id="{656F9960-4362-4F0E-B5DD-5F79474C2233}" type="slidenum">
              <a:rPr lang="en-US" smtClean="0"/>
              <a:pPr/>
              <a:t>3</a:t>
            </a:fld>
            <a:endParaRPr lang="en-US"/>
          </a:p>
        </p:txBody>
      </p:sp>
      <p:cxnSp>
        <p:nvCxnSpPr>
          <p:cNvPr id="7" name="Straight Connector 6"/>
          <p:cNvCxnSpPr/>
          <p:nvPr/>
        </p:nvCxnSpPr>
        <p:spPr>
          <a:xfrm>
            <a:off x="5334000" y="914400"/>
            <a:ext cx="2819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0050" name="Picture 2"/>
          <p:cNvPicPr>
            <a:picLocks noChangeAspect="1" noChangeArrowheads="1"/>
          </p:cNvPicPr>
          <p:nvPr/>
        </p:nvPicPr>
        <p:blipFill>
          <a:blip r:embed="rId3" cstate="print"/>
          <a:srcRect/>
          <a:stretch>
            <a:fillRect/>
          </a:stretch>
        </p:blipFill>
        <p:spPr bwMode="auto">
          <a:xfrm>
            <a:off x="4876800" y="2286000"/>
            <a:ext cx="3990975" cy="783799"/>
          </a:xfrm>
          <a:prstGeom prst="rect">
            <a:avLst/>
          </a:prstGeom>
          <a:noFill/>
          <a:ln w="9525">
            <a:noFill/>
            <a:miter lim="800000"/>
            <a:headEnd/>
            <a:tailEnd/>
          </a:ln>
        </p:spPr>
      </p:pic>
      <p:pic>
        <p:nvPicPr>
          <p:cNvPr id="130051" name="Picture 3"/>
          <p:cNvPicPr>
            <a:picLocks noChangeAspect="1" noChangeArrowheads="1"/>
          </p:cNvPicPr>
          <p:nvPr/>
        </p:nvPicPr>
        <p:blipFill>
          <a:blip r:embed="rId4" cstate="print"/>
          <a:srcRect/>
          <a:stretch>
            <a:fillRect/>
          </a:stretch>
        </p:blipFill>
        <p:spPr bwMode="auto">
          <a:xfrm>
            <a:off x="4953000" y="3048000"/>
            <a:ext cx="3995185" cy="1371600"/>
          </a:xfrm>
          <a:prstGeom prst="rect">
            <a:avLst/>
          </a:prstGeom>
          <a:noFill/>
          <a:ln w="9525">
            <a:noFill/>
            <a:miter lim="800000"/>
            <a:headEnd/>
            <a:tailEnd/>
          </a:ln>
        </p:spPr>
      </p:pic>
      <p:pic>
        <p:nvPicPr>
          <p:cNvPr id="130052" name="Picture 4"/>
          <p:cNvPicPr>
            <a:picLocks noChangeAspect="1" noChangeArrowheads="1"/>
          </p:cNvPicPr>
          <p:nvPr/>
        </p:nvPicPr>
        <p:blipFill>
          <a:blip r:embed="rId5" cstate="print"/>
          <a:srcRect/>
          <a:stretch>
            <a:fillRect/>
          </a:stretch>
        </p:blipFill>
        <p:spPr bwMode="auto">
          <a:xfrm>
            <a:off x="5638800" y="1143000"/>
            <a:ext cx="2667000" cy="677801"/>
          </a:xfrm>
          <a:prstGeom prst="rect">
            <a:avLst/>
          </a:prstGeom>
          <a:noFill/>
          <a:ln w="9525">
            <a:noFill/>
            <a:miter lim="800000"/>
            <a:headEnd/>
            <a:tailEnd/>
          </a:ln>
        </p:spPr>
      </p:pic>
      <p:pic>
        <p:nvPicPr>
          <p:cNvPr id="130053" name="Picture 5"/>
          <p:cNvPicPr>
            <a:picLocks noChangeAspect="1" noChangeArrowheads="1"/>
          </p:cNvPicPr>
          <p:nvPr/>
        </p:nvPicPr>
        <p:blipFill>
          <a:blip r:embed="rId6" cstate="print"/>
          <a:srcRect/>
          <a:stretch>
            <a:fillRect/>
          </a:stretch>
        </p:blipFill>
        <p:spPr bwMode="auto">
          <a:xfrm>
            <a:off x="4953000" y="1828800"/>
            <a:ext cx="3429000" cy="282976"/>
          </a:xfrm>
          <a:prstGeom prst="rect">
            <a:avLst/>
          </a:prstGeom>
          <a:noFill/>
          <a:ln w="9525">
            <a:noFill/>
            <a:miter lim="800000"/>
            <a:headEnd/>
            <a:tailEnd/>
          </a:ln>
        </p:spPr>
      </p:pic>
      <p:cxnSp>
        <p:nvCxnSpPr>
          <p:cNvPr id="14" name="Straight Connector 13"/>
          <p:cNvCxnSpPr/>
          <p:nvPr/>
        </p:nvCxnSpPr>
        <p:spPr>
          <a:xfrm>
            <a:off x="5029200" y="3048000"/>
            <a:ext cx="3733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7000" y="4267200"/>
            <a:ext cx="23622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39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845"/>
            <a:ext cx="5791200" cy="369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4397" y="3724664"/>
            <a:ext cx="9067800" cy="1754326"/>
          </a:xfrm>
          <a:prstGeom prst="rect">
            <a:avLst/>
          </a:prstGeom>
          <a:noFill/>
        </p:spPr>
        <p:txBody>
          <a:bodyPr wrap="square" rtlCol="0">
            <a:spAutoFit/>
          </a:bodyPr>
          <a:lstStyle/>
          <a:p>
            <a:r>
              <a:rPr lang="en-US" smtClean="0"/>
              <a:t>SIF From Test:  Apply “F” alternately until water leaks at crack after “N” cycles.</a:t>
            </a:r>
          </a:p>
          <a:p>
            <a:endParaRPr lang="en-US" smtClean="0"/>
          </a:p>
          <a:p>
            <a:r>
              <a:rPr lang="en-US" smtClean="0"/>
              <a:t>SIF From Test = 245,000N</a:t>
            </a:r>
            <a:r>
              <a:rPr lang="en-US" baseline="30000" smtClean="0"/>
              <a:t>-0.2</a:t>
            </a:r>
            <a:r>
              <a:rPr lang="en-US" smtClean="0"/>
              <a:t>  /  (M/Z</a:t>
            </a:r>
            <a:r>
              <a:rPr lang="en-US" baseline="-25000" smtClean="0"/>
              <a:t>test</a:t>
            </a:r>
            <a:r>
              <a:rPr lang="en-US" smtClean="0"/>
              <a:t>) </a:t>
            </a:r>
          </a:p>
          <a:p>
            <a:r>
              <a:rPr lang="en-US"/>
              <a:t> </a:t>
            </a:r>
            <a:r>
              <a:rPr lang="en-US" smtClean="0"/>
              <a:t>                        = Stress at Failure in Girth Weld at N Cycles / Stress at Failure in part at N cycles </a:t>
            </a:r>
          </a:p>
          <a:p>
            <a:endParaRPr lang="en-US" smtClean="0"/>
          </a:p>
          <a:p>
            <a:r>
              <a:rPr lang="en-US"/>
              <a:t> </a:t>
            </a:r>
            <a:r>
              <a:rPr lang="en-US" smtClean="0"/>
              <a:t>                                                            Z</a:t>
            </a:r>
            <a:r>
              <a:rPr lang="en-US" baseline="-25000" smtClean="0"/>
              <a:t>test</a:t>
            </a:r>
            <a:r>
              <a:rPr lang="en-US" smtClean="0"/>
              <a:t> = Z</a:t>
            </a:r>
            <a:r>
              <a:rPr lang="en-US" baseline="-25000" smtClean="0"/>
              <a:t>barrel</a:t>
            </a:r>
            <a:r>
              <a:rPr lang="en-US" smtClean="0"/>
              <a:t> = Z</a:t>
            </a:r>
            <a:r>
              <a:rPr lang="en-US" baseline="-25000"/>
              <a:t>b</a:t>
            </a:r>
          </a:p>
        </p:txBody>
      </p:sp>
      <p:sp>
        <p:nvSpPr>
          <p:cNvPr id="3" name="TextBox 2"/>
          <p:cNvSpPr txBox="1"/>
          <p:nvPr/>
        </p:nvSpPr>
        <p:spPr>
          <a:xfrm>
            <a:off x="203581" y="5791200"/>
            <a:ext cx="8821003" cy="646331"/>
          </a:xfrm>
          <a:prstGeom prst="rect">
            <a:avLst/>
          </a:prstGeom>
          <a:noFill/>
        </p:spPr>
        <p:txBody>
          <a:bodyPr wrap="square" rtlCol="0">
            <a:spAutoFit/>
          </a:bodyPr>
          <a:lstStyle/>
          <a:p>
            <a:r>
              <a:rPr lang="en-US" smtClean="0">
                <a:latin typeface="Comic Sans MS" pitchFamily="66" charset="0"/>
              </a:rPr>
              <a:t>If this SIF is used with pipe it would be way too high.  In fact, too high by the ratio of Z</a:t>
            </a:r>
            <a:r>
              <a:rPr lang="en-US" baseline="-25000" smtClean="0">
                <a:latin typeface="Comic Sans MS" pitchFamily="66" charset="0"/>
              </a:rPr>
              <a:t>barrel</a:t>
            </a:r>
            <a:r>
              <a:rPr lang="en-US" smtClean="0">
                <a:latin typeface="Comic Sans MS" pitchFamily="66" charset="0"/>
              </a:rPr>
              <a:t>/Z</a:t>
            </a:r>
            <a:r>
              <a:rPr lang="en-US" baseline="-25000" smtClean="0">
                <a:latin typeface="Comic Sans MS" pitchFamily="66" charset="0"/>
              </a:rPr>
              <a:t>pipe</a:t>
            </a:r>
            <a:r>
              <a:rPr lang="en-US" smtClean="0">
                <a:latin typeface="Comic Sans MS" pitchFamily="66" charset="0"/>
              </a:rPr>
              <a:t> or very roughly by the T</a:t>
            </a:r>
            <a:r>
              <a:rPr lang="en-US" baseline="-25000" smtClean="0">
                <a:latin typeface="Comic Sans MS" pitchFamily="66" charset="0"/>
              </a:rPr>
              <a:t>barrel</a:t>
            </a:r>
            <a:r>
              <a:rPr lang="en-US" smtClean="0">
                <a:latin typeface="Comic Sans MS" pitchFamily="66" charset="0"/>
              </a:rPr>
              <a:t> / T</a:t>
            </a:r>
            <a:r>
              <a:rPr lang="en-US" baseline="-25000" smtClean="0">
                <a:latin typeface="Comic Sans MS" pitchFamily="66" charset="0"/>
              </a:rPr>
              <a:t>pipe</a:t>
            </a:r>
            <a:r>
              <a:rPr lang="en-US" smtClean="0">
                <a:latin typeface="Comic Sans MS" pitchFamily="66" charset="0"/>
              </a:rPr>
              <a:t>.</a:t>
            </a:r>
            <a:endParaRPr lang="en-US">
              <a:latin typeface="Comic Sans MS" pitchFamily="66" charset="0"/>
            </a:endParaRPr>
          </a:p>
        </p:txBody>
      </p:sp>
      <p:sp>
        <p:nvSpPr>
          <p:cNvPr id="4" name="Slide Number Placeholder 3"/>
          <p:cNvSpPr>
            <a:spLocks noGrp="1"/>
          </p:cNvSpPr>
          <p:nvPr>
            <p:ph type="sldNum" sz="quarter" idx="12"/>
          </p:nvPr>
        </p:nvSpPr>
        <p:spPr/>
        <p:txBody>
          <a:bodyPr/>
          <a:lstStyle/>
          <a:p>
            <a:fld id="{8345442F-1499-4E7A-9D9C-E7E226BA79B5}" type="slidenum">
              <a:rPr lang="en-US" smtClean="0"/>
              <a:t>30</a:t>
            </a:fld>
            <a:endParaRPr lang="en-US"/>
          </a:p>
        </p:txBody>
      </p:sp>
    </p:spTree>
    <p:extLst>
      <p:ext uri="{BB962C8B-B14F-4D97-AF65-F5344CB8AC3E}">
        <p14:creationId xmlns:p14="http://schemas.microsoft.com/office/powerpoint/2010/main" val="1210883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2590800" y="533400"/>
            <a:ext cx="6233808" cy="1524000"/>
          </a:xfrm>
          <a:prstGeom prst="rect">
            <a:avLst/>
          </a:prstGeom>
          <a:noFill/>
          <a:ln w="9525">
            <a:noFill/>
            <a:miter lim="800000"/>
            <a:headEnd/>
            <a:tailEnd/>
          </a:ln>
        </p:spPr>
      </p:pic>
      <p:sp>
        <p:nvSpPr>
          <p:cNvPr id="3" name="TextBox 2"/>
          <p:cNvSpPr txBox="1"/>
          <p:nvPr/>
        </p:nvSpPr>
        <p:spPr>
          <a:xfrm>
            <a:off x="990600" y="3886200"/>
            <a:ext cx="7010400" cy="1200329"/>
          </a:xfrm>
          <a:prstGeom prst="rect">
            <a:avLst/>
          </a:prstGeom>
          <a:noFill/>
        </p:spPr>
        <p:txBody>
          <a:bodyPr wrap="square" rtlCol="0">
            <a:spAutoFit/>
          </a:bodyPr>
          <a:lstStyle/>
          <a:p>
            <a:r>
              <a:rPr lang="en-US" dirty="0" smtClean="0"/>
              <a:t>VIII-2 Annex 5.D   	</a:t>
            </a:r>
            <a:r>
              <a:rPr lang="en-US" dirty="0" err="1" smtClean="0"/>
              <a:t>ip</a:t>
            </a:r>
            <a:r>
              <a:rPr lang="en-US" dirty="0" smtClean="0"/>
              <a:t> = 3.3		Nominal Stress Basis = PD/2T</a:t>
            </a:r>
          </a:p>
          <a:p>
            <a:r>
              <a:rPr lang="en-US" dirty="0" err="1" smtClean="0"/>
              <a:t>NozzlePRO</a:t>
            </a:r>
            <a:r>
              <a:rPr lang="en-US" dirty="0" smtClean="0"/>
              <a:t>	</a:t>
            </a:r>
            <a:r>
              <a:rPr lang="en-US" dirty="0" err="1" smtClean="0"/>
              <a:t>ip</a:t>
            </a:r>
            <a:r>
              <a:rPr lang="en-US" dirty="0" smtClean="0"/>
              <a:t> = 3.232		Nominal Stress Basis = PD/2T</a:t>
            </a:r>
          </a:p>
          <a:p>
            <a:r>
              <a:rPr lang="en-US" dirty="0" smtClean="0"/>
              <a:t>PCL-Gold	(Branch)	</a:t>
            </a:r>
            <a:r>
              <a:rPr lang="en-US" dirty="0" err="1" smtClean="0"/>
              <a:t>ip</a:t>
            </a:r>
            <a:r>
              <a:rPr lang="en-US" dirty="0" smtClean="0"/>
              <a:t> = 8.404		Nominal Stress Basis = Pd/4t</a:t>
            </a:r>
          </a:p>
          <a:p>
            <a:r>
              <a:rPr lang="en-US" dirty="0" smtClean="0"/>
              <a:t>PCL-Gold (Run)	</a:t>
            </a:r>
            <a:r>
              <a:rPr lang="en-US" dirty="0" err="1" smtClean="0"/>
              <a:t>ip</a:t>
            </a:r>
            <a:r>
              <a:rPr lang="en-US" dirty="0" smtClean="0"/>
              <a:t> = 6.581		Nominal Stress Basis = PD/4T</a:t>
            </a:r>
            <a:endParaRPr lang="en-US" dirty="0"/>
          </a:p>
        </p:txBody>
      </p:sp>
      <p:pic>
        <p:nvPicPr>
          <p:cNvPr id="4" name="Picture 7"/>
          <p:cNvPicPr>
            <a:picLocks noChangeAspect="1" noChangeArrowheads="1"/>
          </p:cNvPicPr>
          <p:nvPr/>
        </p:nvPicPr>
        <p:blipFill>
          <a:blip r:embed="rId4" cstate="print"/>
          <a:srcRect t="9091"/>
          <a:stretch>
            <a:fillRect/>
          </a:stretch>
        </p:blipFill>
        <p:spPr bwMode="auto">
          <a:xfrm>
            <a:off x="5181600" y="5105400"/>
            <a:ext cx="3338286" cy="1524000"/>
          </a:xfrm>
          <a:prstGeom prst="rect">
            <a:avLst/>
          </a:prstGeom>
          <a:noFill/>
          <a:ln w="9525">
            <a:noFill/>
            <a:miter lim="800000"/>
            <a:headEnd/>
            <a:tailEnd/>
          </a:ln>
        </p:spPr>
      </p:pic>
      <p:sp>
        <p:nvSpPr>
          <p:cNvPr id="5" name="TextBox 4"/>
          <p:cNvSpPr txBox="1"/>
          <p:nvPr/>
        </p:nvSpPr>
        <p:spPr>
          <a:xfrm>
            <a:off x="1600200" y="6019800"/>
            <a:ext cx="3352800" cy="276999"/>
          </a:xfrm>
          <a:prstGeom prst="rect">
            <a:avLst/>
          </a:prstGeom>
          <a:noFill/>
        </p:spPr>
        <p:txBody>
          <a:bodyPr wrap="square" rtlCol="0">
            <a:spAutoFit/>
          </a:bodyPr>
          <a:lstStyle/>
          <a:p>
            <a:r>
              <a:rPr lang="en-US" sz="1200" dirty="0" smtClean="0">
                <a:latin typeface="Comic Sans MS" pitchFamily="66" charset="0"/>
              </a:rPr>
              <a:t>Why use Pd/4t instead of Pd/2t or PD/2T?</a:t>
            </a:r>
            <a:endParaRPr lang="en-US" sz="1200" dirty="0">
              <a:latin typeface="Comic Sans MS" pitchFamily="66" charset="0"/>
            </a:endParaRPr>
          </a:p>
        </p:txBody>
      </p:sp>
      <p:sp>
        <p:nvSpPr>
          <p:cNvPr id="6" name="TextBox 5"/>
          <p:cNvSpPr txBox="1"/>
          <p:nvPr/>
        </p:nvSpPr>
        <p:spPr>
          <a:xfrm>
            <a:off x="609600" y="2819400"/>
            <a:ext cx="7924800" cy="461665"/>
          </a:xfrm>
          <a:prstGeom prst="rect">
            <a:avLst/>
          </a:prstGeom>
          <a:noFill/>
        </p:spPr>
        <p:txBody>
          <a:bodyPr wrap="square" rtlCol="0">
            <a:spAutoFit/>
          </a:bodyPr>
          <a:lstStyle/>
          <a:p>
            <a:r>
              <a:rPr lang="en-US" sz="2400" dirty="0" smtClean="0"/>
              <a:t>3.232 (PD/2T) = 3.3 (PD/2T) =  8.404 (Pd/4t)  =   6.581 (PD/4T)</a:t>
            </a:r>
            <a:endParaRPr lang="en-US" sz="2400" dirty="0"/>
          </a:p>
        </p:txBody>
      </p:sp>
      <p:sp>
        <p:nvSpPr>
          <p:cNvPr id="7" name="TextBox 6"/>
          <p:cNvSpPr txBox="1"/>
          <p:nvPr/>
        </p:nvSpPr>
        <p:spPr>
          <a:xfrm>
            <a:off x="457200" y="2438400"/>
            <a:ext cx="7924800" cy="369332"/>
          </a:xfrm>
          <a:prstGeom prst="rect">
            <a:avLst/>
          </a:prstGeom>
          <a:noFill/>
        </p:spPr>
        <p:txBody>
          <a:bodyPr wrap="square" rtlCol="0">
            <a:spAutoFit/>
          </a:bodyPr>
          <a:lstStyle/>
          <a:p>
            <a:r>
              <a:rPr lang="en-US" b="1" dirty="0" smtClean="0">
                <a:latin typeface="Comic Sans MS" pitchFamily="66" charset="0"/>
              </a:rPr>
              <a:t> </a:t>
            </a:r>
            <a:r>
              <a:rPr lang="en-US" b="1" dirty="0" smtClean="0">
                <a:solidFill>
                  <a:schemeClr val="accent1"/>
                </a:solidFill>
                <a:latin typeface="Comic Sans MS" pitchFamily="66" charset="0"/>
              </a:rPr>
              <a:t> </a:t>
            </a:r>
            <a:r>
              <a:rPr lang="en-US" b="1" dirty="0" err="1" smtClean="0">
                <a:solidFill>
                  <a:schemeClr val="accent1"/>
                </a:solidFill>
                <a:latin typeface="Comic Sans MS" pitchFamily="66" charset="0"/>
              </a:rPr>
              <a:t>NozzlePRO</a:t>
            </a:r>
            <a:r>
              <a:rPr lang="en-US" b="1" dirty="0" smtClean="0">
                <a:solidFill>
                  <a:schemeClr val="accent1"/>
                </a:solidFill>
                <a:latin typeface="Comic Sans MS" pitchFamily="66" charset="0"/>
              </a:rPr>
              <a:t>        VIII-2         </a:t>
            </a:r>
            <a:r>
              <a:rPr lang="en-US" b="1" dirty="0" err="1" smtClean="0">
                <a:solidFill>
                  <a:schemeClr val="accent1"/>
                </a:solidFill>
                <a:latin typeface="Comic Sans MS" pitchFamily="66" charset="0"/>
              </a:rPr>
              <a:t>PCLGold</a:t>
            </a:r>
            <a:r>
              <a:rPr lang="en-US" b="1" dirty="0" smtClean="0">
                <a:solidFill>
                  <a:schemeClr val="accent1"/>
                </a:solidFill>
                <a:latin typeface="Comic Sans MS" pitchFamily="66" charset="0"/>
              </a:rPr>
              <a:t>(branch)    </a:t>
            </a:r>
            <a:r>
              <a:rPr lang="en-US" b="1" dirty="0" err="1" smtClean="0">
                <a:solidFill>
                  <a:schemeClr val="accent1"/>
                </a:solidFill>
                <a:latin typeface="Comic Sans MS" pitchFamily="66" charset="0"/>
              </a:rPr>
              <a:t>PCLGold</a:t>
            </a:r>
            <a:r>
              <a:rPr lang="en-US" b="1" dirty="0" smtClean="0">
                <a:solidFill>
                  <a:schemeClr val="accent1"/>
                </a:solidFill>
                <a:latin typeface="Comic Sans MS" pitchFamily="66" charset="0"/>
              </a:rPr>
              <a:t>(run)</a:t>
            </a:r>
            <a:endParaRPr lang="en-US" b="1" dirty="0">
              <a:solidFill>
                <a:schemeClr val="accent1"/>
              </a:solidFill>
              <a:latin typeface="Comic Sans MS" pitchFamily="66" charset="0"/>
            </a:endParaRPr>
          </a:p>
        </p:txBody>
      </p:sp>
      <p:sp>
        <p:nvSpPr>
          <p:cNvPr id="8" name="Slide Number Placeholder 7"/>
          <p:cNvSpPr>
            <a:spLocks noGrp="1"/>
          </p:cNvSpPr>
          <p:nvPr>
            <p:ph type="sldNum" sz="quarter" idx="12"/>
          </p:nvPr>
        </p:nvSpPr>
        <p:spPr/>
        <p:txBody>
          <a:bodyPr/>
          <a:lstStyle/>
          <a:p>
            <a:fld id="{920DF893-57C8-49D5-B4C6-69BD9D203D96}" type="slidenum">
              <a:rPr lang="en-US" smtClean="0"/>
              <a:pPr/>
              <a:t>31</a:t>
            </a:fld>
            <a:endParaRPr lang="en-US"/>
          </a:p>
        </p:txBody>
      </p:sp>
      <p:sp>
        <p:nvSpPr>
          <p:cNvPr id="9" name="TextBox 8"/>
          <p:cNvSpPr txBox="1"/>
          <p:nvPr/>
        </p:nvSpPr>
        <p:spPr>
          <a:xfrm>
            <a:off x="228600" y="609600"/>
            <a:ext cx="2209800" cy="1569660"/>
          </a:xfrm>
          <a:prstGeom prst="rect">
            <a:avLst/>
          </a:prstGeom>
          <a:noFill/>
        </p:spPr>
        <p:txBody>
          <a:bodyPr wrap="square" rtlCol="0">
            <a:spAutoFit/>
          </a:bodyPr>
          <a:lstStyle/>
          <a:p>
            <a:r>
              <a:rPr lang="en-US" sz="1600" dirty="0" smtClean="0">
                <a:latin typeface="Comic Sans MS" pitchFamily="66" charset="0"/>
              </a:rPr>
              <a:t>The pressure stress at the intersection should be the same regardless of the </a:t>
            </a:r>
            <a:r>
              <a:rPr lang="en-US" sz="1600" dirty="0" err="1" smtClean="0">
                <a:latin typeface="Comic Sans MS" pitchFamily="66" charset="0"/>
              </a:rPr>
              <a:t>i</a:t>
            </a:r>
            <a:r>
              <a:rPr lang="en-US" sz="1600" dirty="0" smtClean="0">
                <a:latin typeface="Comic Sans MS" pitchFamily="66" charset="0"/>
              </a:rPr>
              <a:t>-factor or nominal stress basis.</a:t>
            </a:r>
            <a:endParaRPr lang="en-US" sz="1600" dirty="0">
              <a:latin typeface="Comic Sans MS" pitchFamily="66" charset="0"/>
            </a:endParaRPr>
          </a:p>
        </p:txBody>
      </p:sp>
      <p:sp>
        <p:nvSpPr>
          <p:cNvPr id="10" name="TextBox 9"/>
          <p:cNvSpPr txBox="1"/>
          <p:nvPr/>
        </p:nvSpPr>
        <p:spPr>
          <a:xfrm>
            <a:off x="762000" y="3276600"/>
            <a:ext cx="7391400" cy="369332"/>
          </a:xfrm>
          <a:prstGeom prst="rect">
            <a:avLst/>
          </a:prstGeom>
          <a:noFill/>
        </p:spPr>
        <p:txBody>
          <a:bodyPr wrap="square" rtlCol="0">
            <a:spAutoFit/>
          </a:bodyPr>
          <a:lstStyle/>
          <a:p>
            <a:r>
              <a:rPr lang="en-US" dirty="0" smtClean="0"/>
              <a:t>         58.715                       59.95                       59.77                               59.77</a:t>
            </a:r>
            <a:endParaRPr lang="en-US" dirty="0"/>
          </a:p>
        </p:txBody>
      </p:sp>
      <p:sp>
        <p:nvSpPr>
          <p:cNvPr id="11" name="TextBox 10"/>
          <p:cNvSpPr txBox="1"/>
          <p:nvPr/>
        </p:nvSpPr>
        <p:spPr>
          <a:xfrm>
            <a:off x="990600" y="0"/>
            <a:ext cx="7315200" cy="400110"/>
          </a:xfrm>
          <a:prstGeom prst="rect">
            <a:avLst/>
          </a:prstGeom>
          <a:noFill/>
        </p:spPr>
        <p:txBody>
          <a:bodyPr wrap="square" rtlCol="0">
            <a:spAutoFit/>
          </a:bodyPr>
          <a:lstStyle/>
          <a:p>
            <a:r>
              <a:rPr lang="en-US" sz="2000" b="1" dirty="0" smtClean="0"/>
              <a:t>When Dealing with SIFs be Sure to Get the Nominal Basis Correct </a:t>
            </a:r>
            <a:endParaRPr lang="en-US" sz="2000" b="1" dirty="0"/>
          </a:p>
        </p:txBody>
      </p:sp>
    </p:spTree>
    <p:extLst>
      <p:ext uri="{BB962C8B-B14F-4D97-AF65-F5344CB8AC3E}">
        <p14:creationId xmlns:p14="http://schemas.microsoft.com/office/powerpoint/2010/main" val="243842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600200" y="457200"/>
            <a:ext cx="5553075" cy="2924175"/>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1828800" y="3276600"/>
            <a:ext cx="5334000" cy="304800"/>
          </a:xfrm>
          <a:prstGeom prst="rect">
            <a:avLst/>
          </a:prstGeom>
          <a:noFill/>
          <a:ln w="9525">
            <a:noFill/>
            <a:miter lim="800000"/>
            <a:headEnd/>
            <a:tailEnd/>
          </a:ln>
        </p:spPr>
      </p:pic>
      <p:sp>
        <p:nvSpPr>
          <p:cNvPr id="4" name="TextBox 3"/>
          <p:cNvSpPr txBox="1"/>
          <p:nvPr/>
        </p:nvSpPr>
        <p:spPr>
          <a:xfrm>
            <a:off x="533400" y="3962400"/>
            <a:ext cx="8153400" cy="2677656"/>
          </a:xfrm>
          <a:prstGeom prst="rect">
            <a:avLst/>
          </a:prstGeom>
          <a:noFill/>
        </p:spPr>
        <p:txBody>
          <a:bodyPr wrap="square" rtlCol="0">
            <a:spAutoFit/>
          </a:bodyPr>
          <a:lstStyle/>
          <a:p>
            <a:r>
              <a:rPr lang="en-US" sz="2400" b="1" smtClean="0"/>
              <a:t>Basically – don’t use the effective section modulus with the new rules.  It is easier for the rules to provide a more appropriate i-factor..  </a:t>
            </a:r>
            <a:r>
              <a:rPr lang="en-US" sz="2400" b="1" smtClean="0">
                <a:solidFill>
                  <a:srgbClr val="FF0000"/>
                </a:solidFill>
              </a:rPr>
              <a:t>BE CAREFUL IF YOUR PIPE STRESS PROGRAM USES EFFECTIVE SECTION MODULUS for SIFs THAT YOU ENTER!!! </a:t>
            </a:r>
            <a:r>
              <a:rPr lang="en-US" sz="2000" b="1" smtClean="0">
                <a:solidFill>
                  <a:schemeClr val="tx1">
                    <a:lumMod val="65000"/>
                    <a:lumOff val="35000"/>
                  </a:schemeClr>
                </a:solidFill>
                <a:latin typeface="Comic Sans MS" pitchFamily="66" charset="0"/>
              </a:rPr>
              <a:t>(see next slides)</a:t>
            </a:r>
          </a:p>
          <a:p>
            <a:endParaRPr lang="en-US" sz="2400" b="1" smtClean="0"/>
          </a:p>
          <a:p>
            <a:r>
              <a:rPr lang="en-US" sz="2400" b="1" smtClean="0"/>
              <a:t>AND – Fix Weldon Fittings (Olets)</a:t>
            </a:r>
            <a:endParaRPr lang="en-US" sz="2400" b="1"/>
          </a:p>
        </p:txBody>
      </p:sp>
      <p:sp>
        <p:nvSpPr>
          <p:cNvPr id="2" name="Slide Number Placeholder 1"/>
          <p:cNvSpPr>
            <a:spLocks noGrp="1"/>
          </p:cNvSpPr>
          <p:nvPr>
            <p:ph type="sldNum" sz="quarter" idx="12"/>
          </p:nvPr>
        </p:nvSpPr>
        <p:spPr/>
        <p:txBody>
          <a:bodyPr/>
          <a:lstStyle/>
          <a:p>
            <a:fld id="{8345442F-1499-4E7A-9D9C-E7E226BA79B5}" type="slidenum">
              <a:rPr lang="en-US" smtClean="0"/>
              <a:t>32</a:t>
            </a:fld>
            <a:endParaRPr lang="en-US"/>
          </a:p>
        </p:txBody>
      </p:sp>
    </p:spTree>
    <p:extLst>
      <p:ext uri="{BB962C8B-B14F-4D97-AF65-F5344CB8AC3E}">
        <p14:creationId xmlns:p14="http://schemas.microsoft.com/office/powerpoint/2010/main" val="107854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609600"/>
            <a:ext cx="8912886" cy="5410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345442F-1499-4E7A-9D9C-E7E226BA79B5}" type="slidenum">
              <a:rPr lang="en-US" smtClean="0"/>
              <a:t>33</a:t>
            </a:fld>
            <a:endParaRPr lang="en-US"/>
          </a:p>
        </p:txBody>
      </p:sp>
    </p:spTree>
    <p:extLst>
      <p:ext uri="{BB962C8B-B14F-4D97-AF65-F5344CB8AC3E}">
        <p14:creationId xmlns:p14="http://schemas.microsoft.com/office/powerpoint/2010/main" val="288416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609600"/>
            <a:ext cx="8912886" cy="5410200"/>
          </a:xfrm>
          <a:prstGeom prst="rect">
            <a:avLst/>
          </a:prstGeom>
          <a:noFill/>
          <a:ln w="9525">
            <a:noFill/>
            <a:miter lim="800000"/>
            <a:headEnd/>
            <a:tailEnd/>
          </a:ln>
        </p:spPr>
      </p:pic>
      <p:sp>
        <p:nvSpPr>
          <p:cNvPr id="2" name="Rectangle 1"/>
          <p:cNvSpPr/>
          <p:nvPr/>
        </p:nvSpPr>
        <p:spPr>
          <a:xfrm>
            <a:off x="5029200" y="5181600"/>
            <a:ext cx="685800" cy="457200"/>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22074" y="4581435"/>
            <a:ext cx="2890812" cy="1200329"/>
          </a:xfrm>
          <a:prstGeom prst="rect">
            <a:avLst/>
          </a:prstGeom>
          <a:noFill/>
        </p:spPr>
        <p:txBody>
          <a:bodyPr wrap="square" rtlCol="0">
            <a:spAutoFit/>
          </a:bodyPr>
          <a:lstStyle/>
          <a:p>
            <a:r>
              <a:rPr lang="en-US" b="1" smtClean="0">
                <a:solidFill>
                  <a:srgbClr val="FF0000"/>
                </a:solidFill>
                <a:latin typeface="Comic Sans MS" pitchFamily="66" charset="0"/>
              </a:rPr>
              <a:t>Eqn. used for B31 stress at UFT reduced branch connections; </a:t>
            </a:r>
          </a:p>
          <a:p>
            <a:r>
              <a:rPr lang="en-US" b="1" smtClean="0">
                <a:solidFill>
                  <a:srgbClr val="FF0000"/>
                </a:solidFill>
                <a:latin typeface="Comic Sans MS" pitchFamily="66" charset="0"/>
              </a:rPr>
              <a:t>stress = I M/Z x (t/T) </a:t>
            </a:r>
            <a:endParaRPr lang="en-US" b="1">
              <a:solidFill>
                <a:srgbClr val="FF0000"/>
              </a:solidFill>
              <a:latin typeface="Comic Sans MS" pitchFamily="66" charset="0"/>
            </a:endParaRPr>
          </a:p>
        </p:txBody>
      </p:sp>
      <p:sp>
        <p:nvSpPr>
          <p:cNvPr id="4" name="Slide Number Placeholder 3"/>
          <p:cNvSpPr>
            <a:spLocks noGrp="1"/>
          </p:cNvSpPr>
          <p:nvPr>
            <p:ph type="sldNum" sz="quarter" idx="12"/>
          </p:nvPr>
        </p:nvSpPr>
        <p:spPr/>
        <p:txBody>
          <a:bodyPr/>
          <a:lstStyle/>
          <a:p>
            <a:fld id="{8345442F-1499-4E7A-9D9C-E7E226BA79B5}" type="slidenum">
              <a:rPr lang="en-US" smtClean="0"/>
              <a:t>34</a:t>
            </a:fld>
            <a:endParaRPr lang="en-US"/>
          </a:p>
        </p:txBody>
      </p:sp>
    </p:spTree>
    <p:extLst>
      <p:ext uri="{BB962C8B-B14F-4D97-AF65-F5344CB8AC3E}">
        <p14:creationId xmlns:p14="http://schemas.microsoft.com/office/powerpoint/2010/main" val="143801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883" y="685800"/>
            <a:ext cx="7239000" cy="1384995"/>
          </a:xfrm>
          <a:prstGeom prst="rect">
            <a:avLst/>
          </a:prstGeom>
          <a:noFill/>
        </p:spPr>
        <p:txBody>
          <a:bodyPr wrap="square" rtlCol="0">
            <a:spAutoFit/>
          </a:bodyPr>
          <a:lstStyle/>
          <a:p>
            <a:r>
              <a:rPr lang="en-US" sz="2800" b="1" smtClean="0"/>
              <a:t>The often million dollar question, is </a:t>
            </a:r>
            <a:r>
              <a:rPr lang="en-US" sz="2800" b="1" smtClean="0">
                <a:solidFill>
                  <a:schemeClr val="tx2">
                    <a:lumMod val="60000"/>
                    <a:lumOff val="40000"/>
                  </a:schemeClr>
                </a:solidFill>
              </a:rPr>
              <a:t>“How do we get from the test equation below, to a finite element based equation?”</a:t>
            </a:r>
            <a:endParaRPr lang="en-US" sz="2800" b="1">
              <a:solidFill>
                <a:schemeClr val="tx2">
                  <a:lumMod val="60000"/>
                  <a:lumOff val="40000"/>
                </a:schemeClr>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82" y="2792104"/>
            <a:ext cx="777990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21235206">
            <a:off x="175807" y="3398767"/>
            <a:ext cx="1529586" cy="523220"/>
          </a:xfrm>
          <a:prstGeom prst="rect">
            <a:avLst/>
          </a:prstGeom>
          <a:noFill/>
        </p:spPr>
        <p:txBody>
          <a:bodyPr wrap="none" lIns="91440" tIns="45720" rIns="91440" bIns="45720">
            <a:spAutoFit/>
          </a:bodyPr>
          <a:lstStyle/>
          <a:p>
            <a:pPr algn="ctr"/>
            <a:r>
              <a:rPr lang="en-US" sz="2800" b="1" cap="none" spc="0" smtClean="0">
                <a:ln w="10541" cmpd="sng">
                  <a:solidFill>
                    <a:schemeClr val="accent1">
                      <a:shade val="88000"/>
                      <a:satMod val="110000"/>
                    </a:schemeClr>
                  </a:solidFill>
                  <a:prstDash val="solid"/>
                </a:ln>
                <a:solidFill>
                  <a:srgbClr val="FF0000"/>
                </a:solidFill>
                <a:effectLst/>
                <a:latin typeface="Comic Sans MS" pitchFamily="66" charset="0"/>
              </a:rPr>
              <a:t>Nominal</a:t>
            </a:r>
            <a:endParaRPr lang="en-US" sz="2800" b="1" cap="none" spc="0">
              <a:ln w="10541" cmpd="sng">
                <a:solidFill>
                  <a:schemeClr val="accent1">
                    <a:shade val="88000"/>
                    <a:satMod val="110000"/>
                  </a:schemeClr>
                </a:solidFill>
                <a:prstDash val="solid"/>
              </a:ln>
              <a:solidFill>
                <a:srgbClr val="FF0000"/>
              </a:solidFill>
              <a:effectLst/>
              <a:latin typeface="Comic Sans MS" pitchFamily="66" charset="0"/>
            </a:endParaRPr>
          </a:p>
        </p:txBody>
      </p:sp>
      <p:sp>
        <p:nvSpPr>
          <p:cNvPr id="5" name="Rectangle 4"/>
          <p:cNvSpPr/>
          <p:nvPr/>
        </p:nvSpPr>
        <p:spPr>
          <a:xfrm rot="21416283">
            <a:off x="644122" y="4934921"/>
            <a:ext cx="1529586" cy="523220"/>
          </a:xfrm>
          <a:prstGeom prst="rect">
            <a:avLst/>
          </a:prstGeom>
        </p:spPr>
        <p:txBody>
          <a:bodyPr wrap="none">
            <a:spAutoFit/>
          </a:bodyPr>
          <a:lstStyle/>
          <a:p>
            <a:pPr algn="ctr"/>
            <a:r>
              <a:rPr lang="en-US" sz="2800" b="1">
                <a:ln w="10541" cmpd="sng">
                  <a:solidFill>
                    <a:schemeClr val="accent1">
                      <a:shade val="88000"/>
                      <a:satMod val="110000"/>
                    </a:schemeClr>
                  </a:solidFill>
                  <a:prstDash val="solid"/>
                </a:ln>
                <a:solidFill>
                  <a:srgbClr val="FF0000"/>
                </a:solidFill>
                <a:latin typeface="Comic Sans MS" pitchFamily="66" charset="0"/>
              </a:rPr>
              <a:t>Nominal</a:t>
            </a:r>
          </a:p>
        </p:txBody>
      </p:sp>
      <p:cxnSp>
        <p:nvCxnSpPr>
          <p:cNvPr id="7" name="Straight Arrow Connector 6"/>
          <p:cNvCxnSpPr/>
          <p:nvPr/>
        </p:nvCxnSpPr>
        <p:spPr>
          <a:xfrm>
            <a:off x="1246496" y="3823648"/>
            <a:ext cx="304800" cy="19151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688070" y="4724400"/>
            <a:ext cx="293130" cy="21089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345442F-1499-4E7A-9D9C-E7E226BA79B5}" type="slidenum">
              <a:rPr lang="en-US" smtClean="0"/>
              <a:t>35</a:t>
            </a:fld>
            <a:endParaRPr lang="en-US"/>
          </a:p>
        </p:txBody>
      </p:sp>
    </p:spTree>
    <p:extLst>
      <p:ext uri="{BB962C8B-B14F-4D97-AF65-F5344CB8AC3E}">
        <p14:creationId xmlns:p14="http://schemas.microsoft.com/office/powerpoint/2010/main" val="2435093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883" y="685800"/>
            <a:ext cx="7239000" cy="1384995"/>
          </a:xfrm>
          <a:prstGeom prst="rect">
            <a:avLst/>
          </a:prstGeom>
          <a:noFill/>
        </p:spPr>
        <p:txBody>
          <a:bodyPr wrap="square" rtlCol="0">
            <a:spAutoFit/>
          </a:bodyPr>
          <a:lstStyle/>
          <a:p>
            <a:r>
              <a:rPr lang="en-US" sz="2800" b="1" smtClean="0"/>
              <a:t>The often million dollar question, is </a:t>
            </a:r>
            <a:r>
              <a:rPr lang="en-US" sz="2800" b="1" smtClean="0">
                <a:solidFill>
                  <a:schemeClr val="tx2">
                    <a:lumMod val="60000"/>
                    <a:lumOff val="40000"/>
                  </a:schemeClr>
                </a:solidFill>
              </a:rPr>
              <a:t>“How do we get from the test equation below, to a finite element based equation?”</a:t>
            </a:r>
            <a:endParaRPr lang="en-US" sz="2800" b="1">
              <a:solidFill>
                <a:schemeClr val="tx2">
                  <a:lumMod val="60000"/>
                  <a:lumOff val="40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1" y="2676099"/>
            <a:ext cx="7467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8345442F-1499-4E7A-9D9C-E7E226BA79B5}" type="slidenum">
              <a:rPr lang="en-US" smtClean="0"/>
              <a:t>36</a:t>
            </a:fld>
            <a:endParaRPr lang="en-US"/>
          </a:p>
        </p:txBody>
      </p:sp>
    </p:spTree>
    <p:extLst>
      <p:ext uri="{BB962C8B-B14F-4D97-AF65-F5344CB8AC3E}">
        <p14:creationId xmlns:p14="http://schemas.microsoft.com/office/powerpoint/2010/main" val="1984611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7531"/>
            <a:ext cx="43053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 y="6477000"/>
            <a:ext cx="410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31396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12860"/>
            <a:ext cx="794189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r="38217"/>
          <a:stretch/>
        </p:blipFill>
        <p:spPr bwMode="auto">
          <a:xfrm>
            <a:off x="308211" y="4047699"/>
            <a:ext cx="3577989" cy="53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9411" y="4047699"/>
            <a:ext cx="148989" cy="266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8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6988" y="5397498"/>
            <a:ext cx="1639212" cy="34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86200" y="4047699"/>
            <a:ext cx="2590800" cy="448101"/>
          </a:xfrm>
          <a:prstGeom prst="rect">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86200" y="4047699"/>
            <a:ext cx="2590800" cy="448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345442F-1499-4E7A-9D9C-E7E226BA79B5}" type="slidenum">
              <a:rPr lang="en-US" smtClean="0"/>
              <a:t>37</a:t>
            </a:fld>
            <a:endParaRPr lang="en-US"/>
          </a:p>
        </p:txBody>
      </p:sp>
    </p:spTree>
    <p:extLst>
      <p:ext uri="{BB962C8B-B14F-4D97-AF65-F5344CB8AC3E}">
        <p14:creationId xmlns:p14="http://schemas.microsoft.com/office/powerpoint/2010/main" val="2905932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2" y="31455"/>
            <a:ext cx="8600423" cy="667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345442F-1499-4E7A-9D9C-E7E226BA79B5}" type="slidenum">
              <a:rPr lang="en-US" smtClean="0"/>
              <a:t>38</a:t>
            </a:fld>
            <a:endParaRPr lang="en-US"/>
          </a:p>
        </p:txBody>
      </p:sp>
    </p:spTree>
    <p:extLst>
      <p:ext uri="{BB962C8B-B14F-4D97-AF65-F5344CB8AC3E}">
        <p14:creationId xmlns:p14="http://schemas.microsoft.com/office/powerpoint/2010/main" val="305988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203"/>
            <a:ext cx="9144000" cy="429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345442F-1499-4E7A-9D9C-E7E226BA79B5}" type="slidenum">
              <a:rPr lang="en-US" smtClean="0"/>
              <a:t>39</a:t>
            </a:fld>
            <a:endParaRPr lang="en-US"/>
          </a:p>
        </p:txBody>
      </p:sp>
    </p:spTree>
    <p:extLst>
      <p:ext uri="{BB962C8B-B14F-4D97-AF65-F5344CB8AC3E}">
        <p14:creationId xmlns:p14="http://schemas.microsoft.com/office/powerpoint/2010/main" val="2307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954346" cy="477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064" y="4343400"/>
            <a:ext cx="198752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8200" y="3962400"/>
            <a:ext cx="3600027" cy="2308324"/>
          </a:xfrm>
          <a:prstGeom prst="rect">
            <a:avLst/>
          </a:prstGeom>
          <a:noFill/>
        </p:spPr>
        <p:txBody>
          <a:bodyPr wrap="square" rtlCol="0">
            <a:spAutoFit/>
          </a:bodyPr>
          <a:lstStyle/>
          <a:p>
            <a:r>
              <a:rPr lang="en-US" smtClean="0">
                <a:solidFill>
                  <a:schemeClr val="tx1">
                    <a:lumMod val="75000"/>
                    <a:lumOff val="25000"/>
                  </a:schemeClr>
                </a:solidFill>
                <a:latin typeface="Comic Sans MS" pitchFamily="66" charset="0"/>
              </a:rPr>
              <a:t>The SIF is really a bridge, that lets the stress analyst get from something simple, to something complex.  For the stress analyst, something simple is M/Z, and something complex is the stress in a tee piece.</a:t>
            </a:r>
            <a:endParaRPr lang="en-US">
              <a:solidFill>
                <a:schemeClr val="tx1">
                  <a:lumMod val="75000"/>
                  <a:lumOff val="25000"/>
                </a:schemeClr>
              </a:solidFill>
              <a:latin typeface="Comic Sans MS" pitchFamily="66" charset="0"/>
            </a:endParaRPr>
          </a:p>
        </p:txBody>
      </p:sp>
      <p:sp>
        <p:nvSpPr>
          <p:cNvPr id="3" name="Slide Number Placeholder 2"/>
          <p:cNvSpPr>
            <a:spLocks noGrp="1"/>
          </p:cNvSpPr>
          <p:nvPr>
            <p:ph type="sldNum" sz="quarter" idx="12"/>
          </p:nvPr>
        </p:nvSpPr>
        <p:spPr/>
        <p:txBody>
          <a:bodyPr/>
          <a:lstStyle/>
          <a:p>
            <a:fld id="{8345442F-1499-4E7A-9D9C-E7E226BA79B5}" type="slidenum">
              <a:rPr lang="en-US" smtClean="0"/>
              <a:t>4</a:t>
            </a:fld>
            <a:endParaRPr lang="en-US"/>
          </a:p>
        </p:txBody>
      </p:sp>
    </p:spTree>
    <p:extLst>
      <p:ext uri="{BB962C8B-B14F-4D97-AF65-F5344CB8AC3E}">
        <p14:creationId xmlns:p14="http://schemas.microsoft.com/office/powerpoint/2010/main" val="2732970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0DF893-57C8-49D5-B4C6-69BD9D203D96}" type="slidenum">
              <a:rPr lang="en-US" smtClean="0"/>
              <a:pPr/>
              <a:t>40</a:t>
            </a:fld>
            <a:endParaRPr lang="en-US"/>
          </a:p>
        </p:txBody>
      </p:sp>
      <p:sp>
        <p:nvSpPr>
          <p:cNvPr id="5" name="TextBox 4"/>
          <p:cNvSpPr txBox="1"/>
          <p:nvPr/>
        </p:nvSpPr>
        <p:spPr>
          <a:xfrm>
            <a:off x="368710" y="685800"/>
            <a:ext cx="8305800" cy="5693866"/>
          </a:xfrm>
          <a:prstGeom prst="rect">
            <a:avLst/>
          </a:prstGeom>
          <a:noFill/>
        </p:spPr>
        <p:txBody>
          <a:bodyPr wrap="square" rtlCol="0">
            <a:spAutoFit/>
          </a:bodyPr>
          <a:lstStyle/>
          <a:p>
            <a:r>
              <a:rPr lang="en-US" sz="2200" b="1" dirty="0" smtClean="0"/>
              <a:t>Key Mean Stress to Failure Equations (psi, range)</a:t>
            </a:r>
          </a:p>
          <a:p>
            <a:endParaRPr lang="en-US" dirty="0" smtClean="0"/>
          </a:p>
          <a:p>
            <a:r>
              <a:rPr lang="en-US" smtClean="0"/>
              <a:t>PRG/Hinnant (welds)</a:t>
            </a:r>
            <a:r>
              <a:rPr lang="en-US" dirty="0" smtClean="0"/>
              <a:t>	</a:t>
            </a:r>
            <a:r>
              <a:rPr lang="en-US" smtClean="0"/>
              <a:t>1,895,000 N</a:t>
            </a:r>
            <a:r>
              <a:rPr lang="en-US" baseline="30000" smtClean="0"/>
              <a:t>-0.3353	</a:t>
            </a:r>
          </a:p>
          <a:p>
            <a:r>
              <a:rPr lang="en-US" baseline="30000"/>
              <a:t>	</a:t>
            </a:r>
            <a:r>
              <a:rPr lang="en-US" baseline="30000" smtClean="0"/>
              <a:t>		</a:t>
            </a:r>
            <a:r>
              <a:rPr lang="en-US" smtClean="0"/>
              <a:t>;nominal M/Z stress range to failure (girth weld) </a:t>
            </a:r>
            <a:endParaRPr lang="en-US" dirty="0" smtClean="0"/>
          </a:p>
          <a:p>
            <a:endParaRPr lang="en-US" dirty="0" smtClean="0"/>
          </a:p>
          <a:p>
            <a:r>
              <a:rPr lang="en-US" smtClean="0"/>
              <a:t>Markl (welds):</a:t>
            </a:r>
            <a:r>
              <a:rPr lang="en-US" dirty="0" smtClean="0"/>
              <a:t>		490,000 N</a:t>
            </a:r>
            <a:r>
              <a:rPr lang="en-US" baseline="30000" dirty="0" smtClean="0"/>
              <a:t>-0.2</a:t>
            </a:r>
          </a:p>
          <a:p>
            <a:r>
              <a:rPr lang="en-US" smtClean="0"/>
              <a:t>			;nominal M/Z stress amplitude to failure (girth weld)</a:t>
            </a:r>
          </a:p>
          <a:p>
            <a:endParaRPr lang="en-US" dirty="0" smtClean="0"/>
          </a:p>
          <a:p>
            <a:r>
              <a:rPr lang="en-US" dirty="0" smtClean="0"/>
              <a:t>ASME Welded Mean:	1,576,317 N</a:t>
            </a:r>
            <a:r>
              <a:rPr lang="en-US" baseline="30000" dirty="0" smtClean="0"/>
              <a:t>-0.3195</a:t>
            </a:r>
          </a:p>
          <a:p>
            <a:r>
              <a:rPr lang="en-US" smtClean="0"/>
              <a:t>			;nominal M/Z stress range to failure (VIII-2 Part 5)</a:t>
            </a:r>
          </a:p>
          <a:p>
            <a:r>
              <a:rPr lang="en-US"/>
              <a:t>	</a:t>
            </a:r>
            <a:r>
              <a:rPr lang="en-US" smtClean="0"/>
              <a:t>		;simplifications for all coeffiients. For information only.</a:t>
            </a:r>
          </a:p>
          <a:p>
            <a:endParaRPr lang="en-US" dirty="0" smtClean="0"/>
          </a:p>
          <a:p>
            <a:r>
              <a:rPr lang="en-US" dirty="0" smtClean="0"/>
              <a:t>Polished Bar:		2(8664N</a:t>
            </a:r>
            <a:r>
              <a:rPr lang="en-US" baseline="30000" dirty="0" smtClean="0"/>
              <a:t>-0.5</a:t>
            </a:r>
            <a:r>
              <a:rPr lang="en-US" dirty="0" smtClean="0"/>
              <a:t> + 21.6) </a:t>
            </a:r>
            <a:r>
              <a:rPr lang="en-US" smtClean="0"/>
              <a:t>x 1000</a:t>
            </a:r>
          </a:p>
          <a:p>
            <a:r>
              <a:rPr lang="en-US"/>
              <a:t>	</a:t>
            </a:r>
            <a:r>
              <a:rPr lang="en-US" smtClean="0"/>
              <a:t>		;smoothed bar stress range to failure</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N = Cycle to failure</a:t>
            </a:r>
            <a:endParaRPr lang="en-US" dirty="0"/>
          </a:p>
        </p:txBody>
      </p:sp>
      <p:cxnSp>
        <p:nvCxnSpPr>
          <p:cNvPr id="3" name="Straight Connector 2"/>
          <p:cNvCxnSpPr/>
          <p:nvPr/>
        </p:nvCxnSpPr>
        <p:spPr>
          <a:xfrm>
            <a:off x="1752600" y="1621808"/>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6800" y="25146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53152" y="328456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960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533400"/>
            <a:ext cx="6276975" cy="595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345442F-1499-4E7A-9D9C-E7E226BA79B5}" type="slidenum">
              <a:rPr lang="en-US" smtClean="0"/>
              <a:t>41</a:t>
            </a:fld>
            <a:endParaRPr lang="en-US"/>
          </a:p>
        </p:txBody>
      </p:sp>
    </p:spTree>
    <p:extLst>
      <p:ext uri="{BB962C8B-B14F-4D97-AF65-F5344CB8AC3E}">
        <p14:creationId xmlns:p14="http://schemas.microsoft.com/office/powerpoint/2010/main" val="3537949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4"/>
          <a:stretch/>
        </p:blipFill>
        <p:spPr bwMode="auto">
          <a:xfrm>
            <a:off x="76200" y="533400"/>
            <a:ext cx="5638123" cy="573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67400" y="1680865"/>
            <a:ext cx="2743877" cy="461665"/>
          </a:xfrm>
          <a:prstGeom prst="rect">
            <a:avLst/>
          </a:prstGeom>
          <a:noFill/>
        </p:spPr>
        <p:txBody>
          <a:bodyPr wrap="square" rtlCol="0">
            <a:spAutoFit/>
          </a:bodyPr>
          <a:lstStyle/>
          <a:p>
            <a:r>
              <a:rPr lang="en-US" sz="2400" b="1" smtClean="0"/>
              <a:t>S = 490,000 N</a:t>
            </a:r>
            <a:r>
              <a:rPr lang="en-US" sz="2400" b="1" baseline="30000" smtClean="0"/>
              <a:t> -0.2</a:t>
            </a:r>
            <a:endParaRPr lang="en-US" sz="2400" b="1" baseline="30000"/>
          </a:p>
        </p:txBody>
      </p:sp>
      <p:sp>
        <p:nvSpPr>
          <p:cNvPr id="3" name="TextBox 2"/>
          <p:cNvSpPr txBox="1"/>
          <p:nvPr/>
        </p:nvSpPr>
        <p:spPr>
          <a:xfrm>
            <a:off x="5258477" y="4419600"/>
            <a:ext cx="3352800" cy="1200329"/>
          </a:xfrm>
          <a:prstGeom prst="rect">
            <a:avLst/>
          </a:prstGeom>
          <a:noFill/>
        </p:spPr>
        <p:txBody>
          <a:bodyPr wrap="square" rtlCol="0">
            <a:spAutoFit/>
          </a:bodyPr>
          <a:lstStyle/>
          <a:p>
            <a:r>
              <a:rPr lang="en-US" sz="2400" b="1" smtClean="0"/>
              <a:t>S </a:t>
            </a:r>
            <a:r>
              <a:rPr lang="en-US" sz="2400" b="1" baseline="-25000" smtClean="0"/>
              <a:t>with bending </a:t>
            </a:r>
            <a:r>
              <a:rPr lang="en-US" sz="2400" b="1" smtClean="0"/>
              <a:t>= S</a:t>
            </a:r>
            <a:r>
              <a:rPr lang="en-US" sz="2400" b="1" baseline="-25000" smtClean="0"/>
              <a:t>without bending </a:t>
            </a:r>
          </a:p>
          <a:p>
            <a:endParaRPr lang="en-US" sz="2400" b="1" smtClean="0"/>
          </a:p>
          <a:p>
            <a:r>
              <a:rPr lang="en-US" sz="2400" b="1"/>
              <a:t> </a:t>
            </a:r>
            <a:r>
              <a:rPr lang="en-US" sz="2400" b="1" smtClean="0"/>
              <a:t>       to predict failure</a:t>
            </a:r>
            <a:endParaRPr lang="en-US" sz="2400" b="1"/>
          </a:p>
        </p:txBody>
      </p:sp>
      <p:sp>
        <p:nvSpPr>
          <p:cNvPr id="4" name="TextBox 3"/>
          <p:cNvSpPr txBox="1"/>
          <p:nvPr/>
        </p:nvSpPr>
        <p:spPr>
          <a:xfrm>
            <a:off x="5714323" y="2306472"/>
            <a:ext cx="2896954" cy="369332"/>
          </a:xfrm>
          <a:prstGeom prst="rect">
            <a:avLst/>
          </a:prstGeom>
          <a:noFill/>
        </p:spPr>
        <p:txBody>
          <a:bodyPr wrap="square" rtlCol="0">
            <a:spAutoFit/>
          </a:bodyPr>
          <a:lstStyle/>
          <a:p>
            <a:r>
              <a:rPr lang="en-US" smtClean="0"/>
              <a:t>(For welds where SCF  ~ 2 )</a:t>
            </a:r>
            <a:endParaRPr lang="en-US"/>
          </a:p>
        </p:txBody>
      </p:sp>
      <p:sp>
        <p:nvSpPr>
          <p:cNvPr id="5" name="Slide Number Placeholder 4"/>
          <p:cNvSpPr>
            <a:spLocks noGrp="1"/>
          </p:cNvSpPr>
          <p:nvPr>
            <p:ph type="sldNum" sz="quarter" idx="12"/>
          </p:nvPr>
        </p:nvSpPr>
        <p:spPr/>
        <p:txBody>
          <a:bodyPr/>
          <a:lstStyle/>
          <a:p>
            <a:fld id="{8345442F-1499-4E7A-9D9C-E7E226BA79B5}" type="slidenum">
              <a:rPr lang="en-US" smtClean="0"/>
              <a:t>42</a:t>
            </a:fld>
            <a:endParaRPr lang="en-US"/>
          </a:p>
        </p:txBody>
      </p:sp>
    </p:spTree>
    <p:extLst>
      <p:ext uri="{BB962C8B-B14F-4D97-AF65-F5344CB8AC3E}">
        <p14:creationId xmlns:p14="http://schemas.microsoft.com/office/powerpoint/2010/main" val="2873178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09" y="382137"/>
            <a:ext cx="8573854" cy="91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232"/>
            <a:ext cx="2505364"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862" y="2737777"/>
            <a:ext cx="3657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84" y="3734601"/>
            <a:ext cx="6477000" cy="567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022" y="4800600"/>
            <a:ext cx="827532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stCxn id="34819" idx="2"/>
          </p:cNvCxnSpPr>
          <p:nvPr/>
        </p:nvCxnSpPr>
        <p:spPr>
          <a:xfrm flipH="1">
            <a:off x="3733800" y="2361632"/>
            <a:ext cx="414482" cy="53396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312239" y="1622968"/>
            <a:ext cx="2557318" cy="1477328"/>
          </a:xfrm>
          <a:prstGeom prst="rect">
            <a:avLst/>
          </a:prstGeom>
          <a:noFill/>
        </p:spPr>
        <p:txBody>
          <a:bodyPr wrap="square" rtlCol="0">
            <a:spAutoFit/>
          </a:bodyPr>
          <a:lstStyle/>
          <a:p>
            <a:r>
              <a:rPr lang="en-US" b="1" smtClean="0">
                <a:solidFill>
                  <a:srgbClr val="FF0000"/>
                </a:solidFill>
                <a:latin typeface="Comic Sans MS" pitchFamily="66" charset="0"/>
              </a:rPr>
              <a:t>Pick the right SCF so that the peak stress goes back into the stress-failure relationship equation.</a:t>
            </a:r>
            <a:endParaRPr lang="en-US" b="1">
              <a:solidFill>
                <a:srgbClr val="FF0000"/>
              </a:solidFill>
              <a:latin typeface="Comic Sans MS" pitchFamily="66" charset="0"/>
            </a:endParaRPr>
          </a:p>
        </p:txBody>
      </p:sp>
      <p:sp>
        <p:nvSpPr>
          <p:cNvPr id="9" name="Curved Up Arrow 8"/>
          <p:cNvSpPr/>
          <p:nvPr/>
        </p:nvSpPr>
        <p:spPr>
          <a:xfrm rot="12231882">
            <a:off x="4244375" y="1366917"/>
            <a:ext cx="2218184" cy="966615"/>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57041" y="5791200"/>
            <a:ext cx="8731790" cy="646331"/>
          </a:xfrm>
          <a:prstGeom prst="rect">
            <a:avLst/>
          </a:prstGeom>
          <a:noFill/>
        </p:spPr>
        <p:txBody>
          <a:bodyPr wrap="square" rtlCol="0">
            <a:spAutoFit/>
          </a:bodyPr>
          <a:lstStyle/>
          <a:p>
            <a:r>
              <a:rPr lang="en-US" smtClean="0"/>
              <a:t>What SCF should go into this equation?  The SCF that makes the equation work for the part under study.   </a:t>
            </a:r>
            <a:endParaRPr lang="en-US"/>
          </a:p>
        </p:txBody>
      </p:sp>
      <p:cxnSp>
        <p:nvCxnSpPr>
          <p:cNvPr id="12" name="Straight Arrow Connector 11"/>
          <p:cNvCxnSpPr/>
          <p:nvPr/>
        </p:nvCxnSpPr>
        <p:spPr>
          <a:xfrm>
            <a:off x="3876430" y="3463824"/>
            <a:ext cx="519184" cy="1154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79879" y="3336877"/>
            <a:ext cx="4566463" cy="369332"/>
          </a:xfrm>
          <a:prstGeom prst="rect">
            <a:avLst/>
          </a:prstGeom>
          <a:noFill/>
        </p:spPr>
        <p:txBody>
          <a:bodyPr wrap="square" rtlCol="0">
            <a:spAutoFit/>
          </a:bodyPr>
          <a:lstStyle/>
          <a:p>
            <a:r>
              <a:rPr lang="en-US" b="1">
                <a:solidFill>
                  <a:srgbClr val="FF0000"/>
                </a:solidFill>
                <a:latin typeface="Comic Sans MS" pitchFamily="66" charset="0"/>
              </a:rPr>
              <a:t>Peak stress at weld is NOT used here</a:t>
            </a:r>
          </a:p>
        </p:txBody>
      </p:sp>
      <p:cxnSp>
        <p:nvCxnSpPr>
          <p:cNvPr id="16" name="Straight Connector 15"/>
          <p:cNvCxnSpPr/>
          <p:nvPr/>
        </p:nvCxnSpPr>
        <p:spPr>
          <a:xfrm>
            <a:off x="3352800" y="3253550"/>
            <a:ext cx="7908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89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142" y="3323379"/>
            <a:ext cx="153402" cy="27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5520" y="5213290"/>
            <a:ext cx="1047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3392" y="5226938"/>
            <a:ext cx="1047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3304" y="5214840"/>
            <a:ext cx="1047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4746682" y="4142096"/>
            <a:ext cx="654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0106" y="4196937"/>
            <a:ext cx="115253"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8460256" y="826259"/>
            <a:ext cx="405461" cy="369332"/>
          </a:xfrm>
          <a:prstGeom prst="rect">
            <a:avLst/>
          </a:prstGeom>
          <a:noFill/>
        </p:spPr>
        <p:txBody>
          <a:bodyPr wrap="square" rtlCol="0">
            <a:spAutoFit/>
          </a:bodyPr>
          <a:lstStyle/>
          <a:p>
            <a:r>
              <a:rPr lang="en-US" b="1" smtClean="0"/>
              <a:t>x2</a:t>
            </a:r>
            <a:endParaRPr lang="en-US" b="1"/>
          </a:p>
        </p:txBody>
      </p:sp>
      <p:sp>
        <p:nvSpPr>
          <p:cNvPr id="2" name="Slide Number Placeholder 1"/>
          <p:cNvSpPr>
            <a:spLocks noGrp="1"/>
          </p:cNvSpPr>
          <p:nvPr>
            <p:ph type="sldNum" sz="quarter" idx="12"/>
          </p:nvPr>
        </p:nvSpPr>
        <p:spPr/>
        <p:txBody>
          <a:bodyPr/>
          <a:lstStyle/>
          <a:p>
            <a:fld id="{8345442F-1499-4E7A-9D9C-E7E226BA79B5}" type="slidenum">
              <a:rPr lang="en-US" smtClean="0"/>
              <a:t>43</a:t>
            </a:fld>
            <a:endParaRPr lang="en-US"/>
          </a:p>
        </p:txBody>
      </p:sp>
    </p:spTree>
    <p:extLst>
      <p:ext uri="{BB962C8B-B14F-4D97-AF65-F5344CB8AC3E}">
        <p14:creationId xmlns:p14="http://schemas.microsoft.com/office/powerpoint/2010/main" val="3524343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534400" cy="5098832"/>
          </a:xfrm>
          <a:prstGeom prst="rect">
            <a:avLst/>
          </a:prstGeom>
          <a:noFill/>
        </p:spPr>
        <p:txBody>
          <a:bodyPr wrap="square" rtlCol="0">
            <a:spAutoFit/>
          </a:bodyPr>
          <a:lstStyle/>
          <a:p>
            <a:r>
              <a:rPr lang="en-US" sz="3200" smtClean="0"/>
              <a:t>                      i = C</a:t>
            </a:r>
            <a:r>
              <a:rPr lang="en-US" sz="3200" baseline="-25000" smtClean="0"/>
              <a:t>2</a:t>
            </a:r>
            <a:r>
              <a:rPr lang="en-US" sz="3200" smtClean="0"/>
              <a:t> K</a:t>
            </a:r>
            <a:r>
              <a:rPr lang="en-US" sz="3200" baseline="-25000" smtClean="0"/>
              <a:t>2</a:t>
            </a:r>
            <a:r>
              <a:rPr lang="en-US" sz="3200" smtClean="0"/>
              <a:t> </a:t>
            </a:r>
            <a:r>
              <a:rPr lang="en-US" sz="3200"/>
              <a:t>/ </a:t>
            </a:r>
            <a:r>
              <a:rPr lang="en-US" sz="3200" smtClean="0"/>
              <a:t>2</a:t>
            </a:r>
          </a:p>
          <a:p>
            <a:endParaRPr lang="en-US" sz="3200"/>
          </a:p>
          <a:p>
            <a:r>
              <a:rPr lang="en-US" sz="3200" smtClean="0"/>
              <a:t>C</a:t>
            </a:r>
            <a:r>
              <a:rPr lang="en-US" sz="3200" baseline="-25000" smtClean="0"/>
              <a:t>2</a:t>
            </a:r>
            <a:r>
              <a:rPr lang="en-US" sz="3200" smtClean="0"/>
              <a:t> 	= secondary stress indices</a:t>
            </a:r>
          </a:p>
          <a:p>
            <a:r>
              <a:rPr lang="en-US" sz="3200"/>
              <a:t>	</a:t>
            </a:r>
            <a:r>
              <a:rPr lang="en-US" sz="3200" smtClean="0"/>
              <a:t>= Discontinuity Stress / (M/Z)</a:t>
            </a:r>
          </a:p>
          <a:p>
            <a:r>
              <a:rPr lang="en-US" sz="3200"/>
              <a:t>	</a:t>
            </a:r>
            <a:r>
              <a:rPr lang="en-US" sz="3200" smtClean="0"/>
              <a:t>= (Mem+Bend) / (M/Z)</a:t>
            </a:r>
          </a:p>
          <a:p>
            <a:r>
              <a:rPr lang="en-US" sz="3200"/>
              <a:t>	</a:t>
            </a:r>
            <a:r>
              <a:rPr lang="en-US" sz="3200" smtClean="0"/>
              <a:t>= (Mem+Bend) / S</a:t>
            </a:r>
            <a:r>
              <a:rPr lang="en-US" sz="3200" baseline="-25000" smtClean="0"/>
              <a:t>nom</a:t>
            </a:r>
          </a:p>
          <a:p>
            <a:endParaRPr lang="en-US" sz="3200" baseline="-25000"/>
          </a:p>
          <a:p>
            <a:r>
              <a:rPr lang="en-US" sz="3200" smtClean="0"/>
              <a:t>EPRI 110996: K</a:t>
            </a:r>
            <a:r>
              <a:rPr lang="en-US" sz="3200" baseline="-25000" smtClean="0"/>
              <a:t>2</a:t>
            </a:r>
            <a:r>
              <a:rPr lang="en-US" sz="3200" smtClean="0"/>
              <a:t> = 1.0 for EPRI FEA models used.</a:t>
            </a:r>
          </a:p>
          <a:p>
            <a:endParaRPr lang="en-US" sz="4000" smtClean="0"/>
          </a:p>
          <a:p>
            <a:r>
              <a:rPr lang="en-US" sz="4000" smtClean="0"/>
              <a:t>           i = (Mem+Bend)/S</a:t>
            </a:r>
            <a:r>
              <a:rPr lang="en-US" sz="4000" baseline="-25000" smtClean="0"/>
              <a:t>nom</a:t>
            </a:r>
            <a:r>
              <a:rPr lang="en-US" sz="4000" smtClean="0"/>
              <a:t> / 2</a:t>
            </a:r>
            <a:endParaRPr lang="en-US" sz="4000"/>
          </a:p>
        </p:txBody>
      </p:sp>
      <p:cxnSp>
        <p:nvCxnSpPr>
          <p:cNvPr id="4" name="Straight Connector 3"/>
          <p:cNvCxnSpPr/>
          <p:nvPr/>
        </p:nvCxnSpPr>
        <p:spPr>
          <a:xfrm>
            <a:off x="2879618" y="4625693"/>
            <a:ext cx="1143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345442F-1499-4E7A-9D9C-E7E226BA79B5}" type="slidenum">
              <a:rPr lang="en-US" smtClean="0"/>
              <a:t>44</a:t>
            </a:fld>
            <a:endParaRPr lang="en-US"/>
          </a:p>
        </p:txBody>
      </p:sp>
    </p:spTree>
    <p:extLst>
      <p:ext uri="{BB962C8B-B14F-4D97-AF65-F5344CB8AC3E}">
        <p14:creationId xmlns:p14="http://schemas.microsoft.com/office/powerpoint/2010/main" val="1552136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315200" cy="2215991"/>
          </a:xfrm>
          <a:prstGeom prst="rect">
            <a:avLst/>
          </a:prstGeom>
          <a:noFill/>
        </p:spPr>
        <p:txBody>
          <a:bodyPr wrap="square" rtlCol="0">
            <a:spAutoFit/>
          </a:bodyPr>
          <a:lstStyle/>
          <a:p>
            <a:r>
              <a:rPr lang="en-US" sz="2400" b="1" smtClean="0"/>
              <a:t>EPRI Finite Element Model</a:t>
            </a:r>
          </a:p>
          <a:p>
            <a:endParaRPr lang="en-US"/>
          </a:p>
          <a:p>
            <a:r>
              <a:rPr lang="en-US" sz="2400" smtClean="0"/>
              <a:t>1) Same boundary conditions as Markl</a:t>
            </a:r>
          </a:p>
          <a:p>
            <a:r>
              <a:rPr lang="en-US" sz="2400" smtClean="0"/>
              <a:t>2) Pipe lengths = 2D</a:t>
            </a:r>
          </a:p>
          <a:p>
            <a:r>
              <a:rPr lang="en-US" sz="2400" smtClean="0"/>
              <a:t>3) Flat, faceted, 4-noded finite elements</a:t>
            </a:r>
          </a:p>
          <a:p>
            <a:r>
              <a:rPr lang="en-US" sz="2400" smtClean="0"/>
              <a:t>4) Stresses used at (1/2)T from penetration line</a:t>
            </a:r>
            <a:endParaRPr lang="en-US" sz="240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104" y="3125337"/>
            <a:ext cx="547339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345442F-1499-4E7A-9D9C-E7E226BA79B5}" type="slidenum">
              <a:rPr lang="en-US" smtClean="0"/>
              <a:t>45</a:t>
            </a:fld>
            <a:endParaRPr lang="en-US"/>
          </a:p>
        </p:txBody>
      </p:sp>
    </p:spTree>
    <p:extLst>
      <p:ext uri="{BB962C8B-B14F-4D97-AF65-F5344CB8AC3E}">
        <p14:creationId xmlns:p14="http://schemas.microsoft.com/office/powerpoint/2010/main" val="1619291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04" y="457200"/>
            <a:ext cx="7990196" cy="279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04" y="3505200"/>
            <a:ext cx="78105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990600"/>
            <a:ext cx="7668904" cy="1219200"/>
          </a:xfrm>
          <a:prstGeom prst="rect">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0" y="3505200"/>
            <a:ext cx="7668904" cy="1219200"/>
          </a:xfrm>
          <a:prstGeom prst="rect">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3"/>
          <p:cNvSpPr>
            <a:spLocks noGrp="1"/>
          </p:cNvSpPr>
          <p:nvPr>
            <p:ph type="sldNum" sz="quarter" idx="12"/>
          </p:nvPr>
        </p:nvSpPr>
        <p:spPr/>
        <p:txBody>
          <a:bodyPr/>
          <a:lstStyle/>
          <a:p>
            <a:fld id="{8345442F-1499-4E7A-9D9C-E7E226BA79B5}" type="slidenum">
              <a:rPr lang="en-US" smtClean="0"/>
              <a:t>46</a:t>
            </a:fld>
            <a:endParaRPr lang="en-US"/>
          </a:p>
        </p:txBody>
      </p:sp>
    </p:spTree>
    <p:extLst>
      <p:ext uri="{BB962C8B-B14F-4D97-AF65-F5344CB8AC3E}">
        <p14:creationId xmlns:p14="http://schemas.microsoft.com/office/powerpoint/2010/main" val="3816091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2" y="274317"/>
            <a:ext cx="77628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961345"/>
            <a:ext cx="6531875" cy="277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274317"/>
            <a:ext cx="7649357" cy="1249683"/>
          </a:xfrm>
          <a:prstGeom prst="rect">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4510478" y="5029200"/>
            <a:ext cx="2195122" cy="1600200"/>
          </a:xfrm>
          <a:prstGeom prst="rect">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3"/>
          <p:cNvSpPr>
            <a:spLocks noGrp="1"/>
          </p:cNvSpPr>
          <p:nvPr>
            <p:ph type="sldNum" sz="quarter" idx="12"/>
          </p:nvPr>
        </p:nvSpPr>
        <p:spPr/>
        <p:txBody>
          <a:bodyPr/>
          <a:lstStyle/>
          <a:p>
            <a:fld id="{8345442F-1499-4E7A-9D9C-E7E226BA79B5}" type="slidenum">
              <a:rPr lang="en-US" smtClean="0"/>
              <a:t>47</a:t>
            </a:fld>
            <a:endParaRPr lang="en-US"/>
          </a:p>
        </p:txBody>
      </p:sp>
    </p:spTree>
    <p:extLst>
      <p:ext uri="{BB962C8B-B14F-4D97-AF65-F5344CB8AC3E}">
        <p14:creationId xmlns:p14="http://schemas.microsoft.com/office/powerpoint/2010/main" val="1457324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04850"/>
            <a:ext cx="548640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345442F-1499-4E7A-9D9C-E7E226BA79B5}" type="slidenum">
              <a:rPr lang="en-US" smtClean="0"/>
              <a:t>48</a:t>
            </a:fld>
            <a:endParaRPr lang="en-US"/>
          </a:p>
        </p:txBody>
      </p:sp>
    </p:spTree>
    <p:extLst>
      <p:ext uri="{BB962C8B-B14F-4D97-AF65-F5344CB8AC3E}">
        <p14:creationId xmlns:p14="http://schemas.microsoft.com/office/powerpoint/2010/main" val="970775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21413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345442F-1499-4E7A-9D9C-E7E226BA79B5}" type="slidenum">
              <a:rPr lang="en-US" smtClean="0"/>
              <a:t>49</a:t>
            </a:fld>
            <a:endParaRPr lang="en-US"/>
          </a:p>
        </p:txBody>
      </p:sp>
    </p:spTree>
    <p:extLst>
      <p:ext uri="{BB962C8B-B14F-4D97-AF65-F5344CB8AC3E}">
        <p14:creationId xmlns:p14="http://schemas.microsoft.com/office/powerpoint/2010/main" val="289139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71210"/>
            <a:ext cx="7239000" cy="2215991"/>
          </a:xfrm>
          <a:prstGeom prst="rect">
            <a:avLst/>
          </a:prstGeom>
          <a:noFill/>
        </p:spPr>
        <p:txBody>
          <a:bodyPr wrap="square" rtlCol="0">
            <a:spAutoFit/>
          </a:bodyPr>
          <a:lstStyle/>
          <a:p>
            <a:r>
              <a:rPr lang="en-US" sz="2400" b="1" smtClean="0"/>
              <a:t>The General Idea/Equation:</a:t>
            </a:r>
          </a:p>
          <a:p>
            <a:endParaRPr lang="en-US"/>
          </a:p>
          <a:p>
            <a:r>
              <a:rPr lang="en-US" sz="2000" b="1" smtClean="0"/>
              <a:t>SIF</a:t>
            </a:r>
            <a:r>
              <a:rPr lang="en-US" smtClean="0"/>
              <a:t> = stress intensification factor</a:t>
            </a:r>
          </a:p>
          <a:p>
            <a:endParaRPr lang="en-US"/>
          </a:p>
          <a:p>
            <a:r>
              <a:rPr lang="en-US" sz="2000" b="1" smtClean="0"/>
              <a:t>S’ </a:t>
            </a:r>
            <a:r>
              <a:rPr lang="en-US" smtClean="0"/>
              <a:t>= The stress we’re interested in. (Stress in the “complex” component.)</a:t>
            </a:r>
          </a:p>
          <a:p>
            <a:endParaRPr lang="en-US"/>
          </a:p>
          <a:p>
            <a:r>
              <a:rPr lang="en-US" sz="2000" b="1" smtClean="0"/>
              <a:t>S</a:t>
            </a:r>
            <a:r>
              <a:rPr lang="en-US" sz="1400" smtClean="0"/>
              <a:t>nom</a:t>
            </a:r>
            <a:r>
              <a:rPr lang="en-US" smtClean="0"/>
              <a:t>= A stress that’s easy to calculate.</a:t>
            </a:r>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2259687"/>
            <a:ext cx="897255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67200" y="5791200"/>
            <a:ext cx="3733800" cy="830997"/>
          </a:xfrm>
          <a:prstGeom prst="rect">
            <a:avLst/>
          </a:prstGeom>
          <a:noFill/>
        </p:spPr>
        <p:txBody>
          <a:bodyPr wrap="square" rtlCol="0">
            <a:spAutoFit/>
          </a:bodyPr>
          <a:lstStyle/>
          <a:p>
            <a:r>
              <a:rPr lang="en-US" sz="4800" smtClean="0">
                <a:effectLst>
                  <a:outerShdw blurRad="38100" dist="38100" dir="2700000" algn="tl">
                    <a:srgbClr val="000000">
                      <a:alpha val="43137"/>
                    </a:srgbClr>
                  </a:outerShdw>
                </a:effectLst>
                <a:latin typeface="Symbol" pitchFamily="18" charset="2"/>
              </a:rPr>
              <a:t>s </a:t>
            </a:r>
            <a:r>
              <a:rPr lang="en-US" sz="4000" smtClean="0">
                <a:effectLst>
                  <a:outerShdw blurRad="38100" dist="38100" dir="2700000" algn="tl">
                    <a:srgbClr val="000000">
                      <a:alpha val="43137"/>
                    </a:srgbClr>
                  </a:outerShdw>
                </a:effectLst>
              </a:rPr>
              <a:t>’ = SIF x S</a:t>
            </a:r>
            <a:r>
              <a:rPr lang="en-US" sz="2800" smtClean="0">
                <a:effectLst>
                  <a:outerShdw blurRad="38100" dist="38100" dir="2700000" algn="tl">
                    <a:srgbClr val="000000">
                      <a:alpha val="43137"/>
                    </a:srgbClr>
                  </a:outerShdw>
                </a:effectLst>
              </a:rPr>
              <a:t>nom</a:t>
            </a:r>
            <a:endParaRPr lang="en-US" sz="280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345442F-1499-4E7A-9D9C-E7E226BA79B5}" type="slidenum">
              <a:rPr lang="en-US" smtClean="0"/>
              <a:t>5</a:t>
            </a:fld>
            <a:endParaRPr lang="en-US"/>
          </a:p>
        </p:txBody>
      </p:sp>
    </p:spTree>
    <p:extLst>
      <p:ext uri="{BB962C8B-B14F-4D97-AF65-F5344CB8AC3E}">
        <p14:creationId xmlns:p14="http://schemas.microsoft.com/office/powerpoint/2010/main" val="115005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435" y="609600"/>
            <a:ext cx="7806833" cy="5509200"/>
          </a:xfrm>
          <a:prstGeom prst="rect">
            <a:avLst/>
          </a:prstGeom>
          <a:noFill/>
        </p:spPr>
        <p:txBody>
          <a:bodyPr wrap="square" rtlCol="0">
            <a:spAutoFit/>
          </a:bodyPr>
          <a:lstStyle/>
          <a:p>
            <a:r>
              <a:rPr lang="en-US" sz="3200" smtClean="0"/>
              <a:t>SIF is used with respect to stress in a piping system to </a:t>
            </a:r>
            <a:r>
              <a:rPr lang="en-US" sz="3200" smtClean="0">
                <a:solidFill>
                  <a:schemeClr val="tx2">
                    <a:lumMod val="60000"/>
                    <a:lumOff val="40000"/>
                  </a:schemeClr>
                </a:solidFill>
              </a:rPr>
              <a:t>turn something simple </a:t>
            </a:r>
            <a:r>
              <a:rPr lang="en-US" sz="3200" smtClean="0"/>
              <a:t>(the nominal stress) </a:t>
            </a:r>
            <a:r>
              <a:rPr lang="en-US" sz="3200" smtClean="0">
                <a:solidFill>
                  <a:srgbClr val="FF0000"/>
                </a:solidFill>
              </a:rPr>
              <a:t>into something complicated </a:t>
            </a:r>
            <a:r>
              <a:rPr lang="en-US" sz="3200" smtClean="0"/>
              <a:t>(the stress to compare to the allowable)</a:t>
            </a:r>
          </a:p>
          <a:p>
            <a:endParaRPr lang="en-US" sz="3200"/>
          </a:p>
          <a:p>
            <a:endParaRPr lang="en-US" sz="3200" smtClean="0"/>
          </a:p>
          <a:p>
            <a:r>
              <a:rPr lang="en-US" sz="3200" smtClean="0"/>
              <a:t>When the geometry that we’re evaluating cannot be easily evaluated, i.e. bends, tees, reducers usually because of their shape we need a factor (SIF/SSI) to get between a simple stress and a failure preducing stress.</a:t>
            </a:r>
            <a:endParaRPr lang="en-US" sz="3200"/>
          </a:p>
        </p:txBody>
      </p:sp>
      <p:sp>
        <p:nvSpPr>
          <p:cNvPr id="3" name="Slide Number Placeholder 2"/>
          <p:cNvSpPr>
            <a:spLocks noGrp="1"/>
          </p:cNvSpPr>
          <p:nvPr>
            <p:ph type="sldNum" sz="quarter" idx="12"/>
          </p:nvPr>
        </p:nvSpPr>
        <p:spPr/>
        <p:txBody>
          <a:bodyPr/>
          <a:lstStyle/>
          <a:p>
            <a:fld id="{8345442F-1499-4E7A-9D9C-E7E226BA79B5}" type="slidenum">
              <a:rPr lang="en-US" smtClean="0"/>
              <a:t>6</a:t>
            </a:fld>
            <a:endParaRPr lang="en-US"/>
          </a:p>
        </p:txBody>
      </p:sp>
    </p:spTree>
    <p:extLst>
      <p:ext uri="{BB962C8B-B14F-4D97-AF65-F5344CB8AC3E}">
        <p14:creationId xmlns:p14="http://schemas.microsoft.com/office/powerpoint/2010/main" val="270241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239000" cy="1200329"/>
          </a:xfrm>
          <a:prstGeom prst="rect">
            <a:avLst/>
          </a:prstGeom>
          <a:noFill/>
        </p:spPr>
        <p:txBody>
          <a:bodyPr wrap="square" rtlCol="0">
            <a:spAutoFit/>
          </a:bodyPr>
          <a:lstStyle/>
          <a:p>
            <a:r>
              <a:rPr lang="en-US" smtClean="0"/>
              <a:t>The first complicated geometry common in all pipe was a girth butt weld, and so how was the first SIF developed for this geometry.</a:t>
            </a:r>
          </a:p>
          <a:p>
            <a:endParaRPr lang="en-US"/>
          </a:p>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199"/>
            <a:ext cx="5867400" cy="478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345442F-1499-4E7A-9D9C-E7E226BA79B5}" type="slidenum">
              <a:rPr lang="en-US" smtClean="0"/>
              <a:t>7</a:t>
            </a:fld>
            <a:endParaRPr lang="en-US"/>
          </a:p>
        </p:txBody>
      </p:sp>
    </p:spTree>
    <p:extLst>
      <p:ext uri="{BB962C8B-B14F-4D97-AF65-F5344CB8AC3E}">
        <p14:creationId xmlns:p14="http://schemas.microsoft.com/office/powerpoint/2010/main" val="388635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84" y="457200"/>
            <a:ext cx="6477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srcRect/>
          <a:stretch>
            <a:fillRect/>
          </a:stretch>
        </p:blipFill>
        <p:spPr bwMode="auto">
          <a:xfrm>
            <a:off x="1476446" y="4495800"/>
            <a:ext cx="6238875" cy="210502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345442F-1499-4E7A-9D9C-E7E226BA79B5}" type="slidenum">
              <a:rPr lang="en-US" smtClean="0"/>
              <a:t>8</a:t>
            </a:fld>
            <a:endParaRPr lang="en-US"/>
          </a:p>
        </p:txBody>
      </p:sp>
    </p:spTree>
    <p:extLst>
      <p:ext uri="{BB962C8B-B14F-4D97-AF65-F5344CB8AC3E}">
        <p14:creationId xmlns:p14="http://schemas.microsoft.com/office/powerpoint/2010/main" val="323562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4191000" y="2817844"/>
            <a:ext cx="4953000" cy="3859181"/>
          </a:xfrm>
          <a:prstGeom prst="rect">
            <a:avLst/>
          </a:prstGeom>
          <a:noFill/>
          <a:ln w="9525">
            <a:noFill/>
            <a:miter lim="800000"/>
            <a:headEnd/>
            <a:tailEnd/>
          </a:ln>
        </p:spPr>
      </p:pic>
      <p:pic>
        <p:nvPicPr>
          <p:cNvPr id="3" name="Picture 4"/>
          <p:cNvPicPr>
            <a:picLocks noChangeAspect="1" noChangeArrowheads="1"/>
          </p:cNvPicPr>
          <p:nvPr/>
        </p:nvPicPr>
        <p:blipFill>
          <a:blip r:embed="rId4" cstate="print"/>
          <a:srcRect/>
          <a:stretch>
            <a:fillRect/>
          </a:stretch>
        </p:blipFill>
        <p:spPr bwMode="auto">
          <a:xfrm>
            <a:off x="0" y="0"/>
            <a:ext cx="4114799" cy="5119006"/>
          </a:xfrm>
          <a:prstGeom prst="rect">
            <a:avLst/>
          </a:prstGeom>
          <a:noFill/>
          <a:ln w="9525">
            <a:noFill/>
            <a:miter lim="800000"/>
            <a:headEnd/>
            <a:tailEnd/>
          </a:ln>
        </p:spPr>
      </p:pic>
      <p:sp>
        <p:nvSpPr>
          <p:cNvPr id="4" name="TextBox 3"/>
          <p:cNvSpPr txBox="1"/>
          <p:nvPr/>
        </p:nvSpPr>
        <p:spPr>
          <a:xfrm>
            <a:off x="4419600" y="1981200"/>
            <a:ext cx="4572000" cy="923330"/>
          </a:xfrm>
          <a:prstGeom prst="rect">
            <a:avLst/>
          </a:prstGeom>
          <a:noFill/>
        </p:spPr>
        <p:txBody>
          <a:bodyPr wrap="square" rtlCol="0">
            <a:spAutoFit/>
          </a:bodyPr>
          <a:lstStyle/>
          <a:p>
            <a:r>
              <a:rPr lang="en-US" smtClean="0"/>
              <a:t>First recorded fatigue tests for piping recorded by Markl.  Dynamic shaker tests conducted by Blaire between 1935 to 1945.</a:t>
            </a:r>
            <a:endParaRPr lang="en-US"/>
          </a:p>
        </p:txBody>
      </p:sp>
      <p:sp>
        <p:nvSpPr>
          <p:cNvPr id="5" name="TextBox 4"/>
          <p:cNvSpPr txBox="1"/>
          <p:nvPr/>
        </p:nvSpPr>
        <p:spPr>
          <a:xfrm>
            <a:off x="0" y="5181600"/>
            <a:ext cx="4038600" cy="646331"/>
          </a:xfrm>
          <a:prstGeom prst="rect">
            <a:avLst/>
          </a:prstGeom>
          <a:noFill/>
        </p:spPr>
        <p:txBody>
          <a:bodyPr wrap="square" rtlCol="0">
            <a:spAutoFit/>
          </a:bodyPr>
          <a:lstStyle/>
          <a:p>
            <a:r>
              <a:rPr lang="en-US" smtClean="0"/>
              <a:t>PRG k-factor, i-factor and I-factor tests conducted in 2013 – Houston Tx.</a:t>
            </a:r>
            <a:endParaRPr lang="en-US"/>
          </a:p>
        </p:txBody>
      </p:sp>
      <p:sp>
        <p:nvSpPr>
          <p:cNvPr id="6" name="TextBox 5"/>
          <p:cNvSpPr txBox="1"/>
          <p:nvPr/>
        </p:nvSpPr>
        <p:spPr>
          <a:xfrm>
            <a:off x="4495800" y="914400"/>
            <a:ext cx="4343400" cy="400110"/>
          </a:xfrm>
          <a:prstGeom prst="rect">
            <a:avLst/>
          </a:prstGeom>
          <a:noFill/>
        </p:spPr>
        <p:txBody>
          <a:bodyPr wrap="square" rtlCol="0">
            <a:spAutoFit/>
          </a:bodyPr>
          <a:lstStyle/>
          <a:p>
            <a:r>
              <a:rPr lang="en-US" sz="2000" b="1" smtClean="0"/>
              <a:t>Piping Fatigue Tests from 1935 to 2013</a:t>
            </a:r>
            <a:endParaRPr lang="en-US" sz="2000" b="1"/>
          </a:p>
        </p:txBody>
      </p:sp>
      <p:sp>
        <p:nvSpPr>
          <p:cNvPr id="7" name="Slide Number Placeholder 6"/>
          <p:cNvSpPr>
            <a:spLocks noGrp="1"/>
          </p:cNvSpPr>
          <p:nvPr>
            <p:ph type="sldNum" sz="quarter" idx="12"/>
          </p:nvPr>
        </p:nvSpPr>
        <p:spPr/>
        <p:txBody>
          <a:bodyPr/>
          <a:lstStyle/>
          <a:p>
            <a:fld id="{8345442F-1499-4E7A-9D9C-E7E226BA79B5}" type="slidenum">
              <a:rPr lang="en-US" smtClean="0"/>
              <a:t>9</a:t>
            </a:fld>
            <a:endParaRPr lang="en-US"/>
          </a:p>
        </p:txBody>
      </p:sp>
    </p:spTree>
    <p:extLst>
      <p:ext uri="{BB962C8B-B14F-4D97-AF65-F5344CB8AC3E}">
        <p14:creationId xmlns:p14="http://schemas.microsoft.com/office/powerpoint/2010/main" val="730559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alpha val="14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12168</TotalTime>
  <Words>1866</Words>
  <Application>Microsoft Office PowerPoint</Application>
  <PresentationFormat>On-screen Show (4:3)</PresentationFormat>
  <Paragraphs>282</Paragraphs>
  <Slides>49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Aharoni</vt:lpstr>
      <vt:lpstr>Arial</vt:lpstr>
      <vt:lpstr>Calibri</vt:lpstr>
      <vt:lpstr>Comic Sans MS</vt:lpstr>
      <vt:lpstr>Symbol</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jsuffet@ecedesign.com</cp:lastModifiedBy>
  <cp:revision>88</cp:revision>
  <cp:lastPrinted>2014-06-02T16:48:00Z</cp:lastPrinted>
  <dcterms:created xsi:type="dcterms:W3CDTF">2014-05-24T20:58:02Z</dcterms:created>
  <dcterms:modified xsi:type="dcterms:W3CDTF">2015-06-29T03:05:33Z</dcterms:modified>
</cp:coreProperties>
</file>