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3" r:id="rId43"/>
    <p:sldId id="304" r:id="rId44"/>
    <p:sldId id="305" r:id="rId45"/>
    <p:sldId id="306" r:id="rId46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23C96"/>
    <a:srgbClr val="0071B6"/>
    <a:srgbClr val="024182"/>
    <a:srgbClr val="D71920"/>
    <a:srgbClr val="D6D100"/>
    <a:srgbClr val="DFDA00"/>
    <a:srgbClr val="1932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8" autoAdjust="0"/>
    <p:restoredTop sz="87855" autoAdjust="0"/>
  </p:normalViewPr>
  <p:slideViewPr>
    <p:cSldViewPr>
      <p:cViewPr varScale="1">
        <p:scale>
          <a:sx n="103" d="100"/>
          <a:sy n="103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14" y="96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1" y="8684934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CAU2014 Events</a:t>
            </a: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76801" y="869479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9300BF-08CE-42C1-9E4B-8307A92AF6E9}" type="slidenum">
              <a:rPr lang="en-US"/>
              <a:pPr algn="r"/>
              <a:t>‹#›</a:t>
            </a:fld>
            <a:endParaRPr lang="en-US" dirty="0"/>
          </a:p>
        </p:txBody>
      </p:sp>
      <p:pic>
        <p:nvPicPr>
          <p:cNvPr id="11268" name="Picture 11" descr="029_Logo09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9387"/>
            <a:ext cx="1981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47800" y="255588"/>
            <a:ext cx="3810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Title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dirty="0"/>
          </a:p>
          <a:p>
            <a:pPr algn="ctr">
              <a:defRPr/>
            </a:pPr>
            <a:r>
              <a:rPr lang="en-US" b="1" dirty="0"/>
              <a:t>Presenter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5590"/>
            <a:ext cx="1981200" cy="42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900" y="868493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© Intergraph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07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6201" y="8586114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CAU2014 Events</a:t>
            </a:r>
            <a:endParaRPr lang="en-US" dirty="0"/>
          </a:p>
        </p:txBody>
      </p:sp>
      <p:sp>
        <p:nvSpPr>
          <p:cNvPr id="92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1609725"/>
            <a:ext cx="4597400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5443538"/>
            <a:ext cx="54864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1901" y="8586114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B3416CB-23E2-469E-93BC-C6B83153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295400" y="636587"/>
            <a:ext cx="39624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Title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b="1" dirty="0"/>
          </a:p>
          <a:p>
            <a:pPr algn="ctr">
              <a:defRPr/>
            </a:pPr>
            <a:r>
              <a:rPr lang="en-US" b="1" dirty="0"/>
              <a:t>Presenter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303339"/>
            <a:ext cx="6858000" cy="19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9224" name="Picture 11" descr="029_Logo09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2569"/>
            <a:ext cx="19812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05100" y="876949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© Intergraph 2014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79478"/>
            <a:ext cx="1981200" cy="4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4348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buSzPct val="150000"/>
      <a:buFont typeface="Wingdings" pitchFamily="2" charset="2"/>
      <a:buChar char="§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Pct val="75000"/>
      <a:buFont typeface="Wingdings" pitchFamily="2" charset="2"/>
      <a:buChar char="q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Pct val="75000"/>
      <a:buChar char="o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0321F-BF42-40D3-8B0A-58A0B35C20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2527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26003"/>
            <a:ext cx="7543800" cy="523220"/>
          </a:xfrm>
        </p:spPr>
        <p:txBody>
          <a:bodyPr>
            <a:sp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46166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81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1BD8-C9ED-4E2C-B981-A5E6B6E02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081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400" smtClean="0"/>
            </a:lvl4pPr>
            <a:lvl5pPr>
              <a:defRPr lang="en-US"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081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600" smtClean="0"/>
            </a:lvl3pPr>
            <a:lvl4pPr>
              <a:defRPr lang="en-US" sz="1400" smtClean="0"/>
            </a:lvl4pPr>
            <a:lvl5pPr>
              <a:defRPr lang="en-US"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73E0-4B7F-4E22-B6A2-3D4B877C0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28838"/>
            <a:ext cx="1676400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Intergraph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4C78-1942-4AB6-B61F-F4EE6496F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353D-8662-4B30-B0D3-9EDF06FB0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A0B0-DACA-4D11-BCD0-E78C85BD2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7000"/>
            <a:ext cx="533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F2DE7F-D880-4610-AD28-8D9CEC92B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52883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© Intergraph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23C9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23C9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71920"/>
        </a:buClr>
        <a:buSzPct val="75000"/>
        <a:buFont typeface="Wingdings 2" pitchFamily="18" charset="2"/>
        <a:buChar char="¢"/>
        <a:defRPr lang="en-US" sz="2000" dirty="0" smtClean="0">
          <a:solidFill>
            <a:srgbClr val="023C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71920"/>
        </a:buClr>
        <a:buSzPct val="75000"/>
        <a:buFont typeface="Wingdings 2" pitchFamily="18" charset="2"/>
        <a:buChar char="£"/>
        <a:defRPr lang="en-US" sz="1800" dirty="0" smtClean="0">
          <a:solidFill>
            <a:srgbClr val="023C9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23C96"/>
        </a:buClr>
        <a:buSzPct val="75000"/>
        <a:buFont typeface="Wingdings 2" pitchFamily="18" charset="2"/>
        <a:buChar char=""/>
        <a:defRPr lang="en-US" sz="1600" dirty="0" smtClean="0">
          <a:solidFill>
            <a:srgbClr val="023C9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"/>
        <a:defRPr lang="en-US" sz="1400" dirty="0" smtClean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"/>
        <a:defRPr lang="en-US" sz="1200" dirty="0" smtClean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an%20Edgar\My%20Documents\_Text\Seminar\Flash%20Movies\Axial.avi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an%20Edgar\My%20Documents\_Text\Seminar\Flash%20Movies\Lateral.avi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Dan%20Edgar\My%20Documents\_Text\Seminar\Flash%20Movies\Angular.avi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25209"/>
            <a:ext cx="7543800" cy="523220"/>
          </a:xfrm>
        </p:spPr>
        <p:txBody>
          <a:bodyPr/>
          <a:lstStyle/>
          <a:p>
            <a:pPr eaLnBrk="1" hangingPunct="1"/>
            <a:r>
              <a:rPr lang="en-US" dirty="0" smtClean="0"/>
              <a:t>EXPANSION JOINTS WITH CAESAR II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8309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Dan Edgar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Senior-Flexonics, Pathway Div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013" y="1905000"/>
            <a:ext cx="6122987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54864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Effective ID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371600" y="2362200"/>
          <a:ext cx="4506913" cy="3662363"/>
        </p:xfrm>
        <a:graphic>
          <a:graphicData uri="http://schemas.openxmlformats.org/presentationml/2006/ole">
            <p:oleObj spid="_x0000_s7170" name="Drawing" r:id="rId4" imgW="13144680" imgH="7896240" progId="AutoCAD.Drawing.15">
              <p:embed/>
            </p:oleObj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33400" y="5943600"/>
            <a:ext cx="3124200" cy="7794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 dirty="0">
                <a:latin typeface="Times New Roman" pitchFamily="18" charset="0"/>
              </a:rPr>
              <a:t>Effective ID = (</a:t>
            </a:r>
            <a:r>
              <a:rPr kumimoji="0" lang="en-US" sz="1800" dirty="0" err="1">
                <a:latin typeface="Times New Roman" pitchFamily="18" charset="0"/>
              </a:rPr>
              <a:t>A</a:t>
            </a:r>
            <a:r>
              <a:rPr kumimoji="0" lang="en-US" sz="1800" baseline="-25000" dirty="0" err="1">
                <a:latin typeface="Times New Roman" pitchFamily="18" charset="0"/>
              </a:rPr>
              <a:t>f</a:t>
            </a:r>
            <a:r>
              <a:rPr kumimoji="0" lang="en-US" sz="1800" dirty="0">
                <a:latin typeface="Times New Roman" pitchFamily="18" charset="0"/>
              </a:rPr>
              <a:t> ∙ 4 / </a:t>
            </a:r>
            <a:r>
              <a:rPr kumimoji="0" lang="en-US" sz="1800" dirty="0">
                <a:latin typeface="Symbol" pitchFamily="18" charset="2"/>
              </a:rPr>
              <a:t>p</a:t>
            </a:r>
            <a:r>
              <a:rPr kumimoji="0" lang="en-US" sz="1800" dirty="0">
                <a:latin typeface="Times New Roman" pitchFamily="18" charset="0"/>
              </a:rPr>
              <a:t> )</a:t>
            </a:r>
            <a:r>
              <a:rPr kumimoji="0" lang="en-US" sz="1800" baseline="30000" dirty="0">
                <a:latin typeface="Times New Roman" pitchFamily="18" charset="0"/>
              </a:rPr>
              <a:t>1/2</a:t>
            </a:r>
            <a:endParaRPr kumimoji="0" lang="en-US" sz="1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1800" dirty="0" err="1">
                <a:latin typeface="Times New Roman" pitchFamily="18" charset="0"/>
              </a:rPr>
              <a:t>A</a:t>
            </a:r>
            <a:r>
              <a:rPr kumimoji="0" lang="en-US" sz="1800" baseline="-25000" dirty="0" err="1">
                <a:latin typeface="Times New Roman" pitchFamily="18" charset="0"/>
              </a:rPr>
              <a:t>f</a:t>
            </a:r>
            <a:r>
              <a:rPr kumimoji="0" lang="en-US" sz="1800" dirty="0">
                <a:latin typeface="Times New Roman" pitchFamily="18" charset="0"/>
              </a:rPr>
              <a:t> = Effective Area</a:t>
            </a:r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 flipH="1" flipV="1">
            <a:off x="5791200" y="4267200"/>
            <a:ext cx="914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62400" y="2362200"/>
          <a:ext cx="4660900" cy="4294188"/>
        </p:xfrm>
        <a:graphic>
          <a:graphicData uri="http://schemas.openxmlformats.org/presentationml/2006/ole">
            <p:oleObj spid="_x0000_s8194" name="Drawing" r:id="rId3" imgW="13144680" imgH="7896240" progId="AutoCAD.Drawing.15">
              <p:embed/>
            </p:oleObj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231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EXPANSION JOINT MODELLING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Bellows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solidFill>
                  <a:srgbClr val="0066FF"/>
                </a:solidFill>
                <a:latin typeface="Times New Roman" pitchFamily="18" charset="0"/>
              </a:rPr>
              <a:t>° Hardware</a:t>
            </a: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Restraints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33600" y="3886200"/>
            <a:ext cx="2286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4988"/>
            <a:ext cx="4648200" cy="3783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50292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HARDWARE - Input 1/4 of joint weight for each end of the expansion joint</a:t>
            </a:r>
          </a:p>
        </p:txBody>
      </p:sp>
      <p:graphicFrame>
        <p:nvGraphicFramePr>
          <p:cNvPr id="9218" name="Object 22"/>
          <p:cNvGraphicFramePr>
            <a:graphicFrameLocks noChangeAspect="1"/>
          </p:cNvGraphicFramePr>
          <p:nvPr/>
        </p:nvGraphicFramePr>
        <p:xfrm>
          <a:off x="6019800" y="1905000"/>
          <a:ext cx="2432050" cy="4800600"/>
        </p:xfrm>
        <a:graphic>
          <a:graphicData uri="http://schemas.openxmlformats.org/presentationml/2006/ole">
            <p:oleObj spid="_x0000_s9218" name="Drawing" r:id="rId4" imgW="13144680" imgH="7896240" progId="AutoCAD.Drawing.15">
              <p:embed/>
            </p:oleObj>
          </a:graphicData>
        </a:graphic>
      </p:graphicFrame>
      <p:sp>
        <p:nvSpPr>
          <p:cNvPr id="9222" name="Line 26"/>
          <p:cNvSpPr>
            <a:spLocks noChangeShapeType="1"/>
          </p:cNvSpPr>
          <p:nvPr/>
        </p:nvSpPr>
        <p:spPr bwMode="auto">
          <a:xfrm>
            <a:off x="7467600" y="3810000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27"/>
          <p:cNvSpPr>
            <a:spLocks noChangeShapeType="1"/>
          </p:cNvSpPr>
          <p:nvPr/>
        </p:nvSpPr>
        <p:spPr bwMode="auto">
          <a:xfrm>
            <a:off x="6934200" y="3505200"/>
            <a:ext cx="46038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28"/>
          <p:cNvSpPr>
            <a:spLocks noChangeShapeType="1"/>
          </p:cNvSpPr>
          <p:nvPr/>
        </p:nvSpPr>
        <p:spPr bwMode="auto">
          <a:xfrm flipH="1" flipV="1">
            <a:off x="6172200" y="3048000"/>
            <a:ext cx="1295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 flipH="1" flipV="1">
            <a:off x="5715000" y="2209800"/>
            <a:ext cx="457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30"/>
          <p:cNvSpPr>
            <a:spLocks noChangeShapeType="1"/>
          </p:cNvSpPr>
          <p:nvPr/>
        </p:nvSpPr>
        <p:spPr bwMode="auto">
          <a:xfrm flipH="1">
            <a:off x="5257800" y="2209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31"/>
          <p:cNvSpPr>
            <a:spLocks noChangeShapeType="1"/>
          </p:cNvSpPr>
          <p:nvPr/>
        </p:nvSpPr>
        <p:spPr bwMode="auto">
          <a:xfrm flipH="1">
            <a:off x="3886200" y="2209800"/>
            <a:ext cx="1828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4191000" y="2274888"/>
          <a:ext cx="4813300" cy="4435475"/>
        </p:xfrm>
        <a:graphic>
          <a:graphicData uri="http://schemas.openxmlformats.org/presentationml/2006/ole">
            <p:oleObj spid="_x0000_s10242" name="Drawing" r:id="rId3" imgW="13144680" imgH="7896240" progId="AutoCAD.Drawing.15">
              <p:embed/>
            </p:oleObj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Bellows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Hardware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solidFill>
                  <a:srgbClr val="0066FF"/>
                </a:solidFill>
                <a:latin typeface="Times New Roman" pitchFamily="18" charset="0"/>
              </a:rPr>
              <a:t>° Restraints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2133600" y="5029200"/>
            <a:ext cx="38100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2133600" y="2590800"/>
            <a:ext cx="381000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5105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RESTRANTS - Model rigid elements and then connect with restraints</a:t>
            </a: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7772400" y="3352800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>
                <a:latin typeface="Times New Roman" pitchFamily="18" charset="0"/>
              </a:rPr>
              <a:t>Restraint</a:t>
            </a:r>
          </a:p>
        </p:txBody>
      </p:sp>
      <p:graphicFrame>
        <p:nvGraphicFramePr>
          <p:cNvPr id="11266" name="Object 27"/>
          <p:cNvGraphicFramePr>
            <a:graphicFrameLocks noChangeAspect="1"/>
          </p:cNvGraphicFramePr>
          <p:nvPr/>
        </p:nvGraphicFramePr>
        <p:xfrm>
          <a:off x="5410200" y="2057400"/>
          <a:ext cx="2393950" cy="4724400"/>
        </p:xfrm>
        <a:graphic>
          <a:graphicData uri="http://schemas.openxmlformats.org/presentationml/2006/ole">
            <p:oleObj spid="_x0000_s11266" name="Drawing" r:id="rId3" imgW="13144680" imgH="7896240" progId="AutoCAD.Drawing.15">
              <p:embed/>
            </p:oleObj>
          </a:graphicData>
        </a:graphic>
      </p:graphicFrame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7543800" y="3048000"/>
            <a:ext cx="1600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>
                <a:latin typeface="Times New Roman" pitchFamily="18" charset="0"/>
              </a:rPr>
              <a:t>Rigid Element</a:t>
            </a:r>
          </a:p>
        </p:txBody>
      </p:sp>
      <p:sp>
        <p:nvSpPr>
          <p:cNvPr id="11271" name="Line 28"/>
          <p:cNvSpPr>
            <a:spLocks noChangeShapeType="1"/>
          </p:cNvSpPr>
          <p:nvPr/>
        </p:nvSpPr>
        <p:spPr bwMode="auto">
          <a:xfrm flipH="1">
            <a:off x="6629400" y="3505200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 flipH="1">
            <a:off x="6324600" y="3200400"/>
            <a:ext cx="1295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76525"/>
            <a:ext cx="5105400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152400" y="3276600"/>
          <a:ext cx="4800600" cy="3349625"/>
        </p:xfrm>
        <a:graphic>
          <a:graphicData uri="http://schemas.openxmlformats.org/presentationml/2006/ole">
            <p:oleObj spid="_x0000_s12290" name="Drawing" r:id="rId3" imgW="13144680" imgH="7896240" progId="AutoCAD.Drawing.15">
              <p:embed/>
            </p:oleObj>
          </a:graphicData>
        </a:graphic>
      </p:graphicFrame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6172200" cy="1107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TIED RESTRANTS - Tie Rods modeled as a rigid &amp; one end restrained by </a:t>
            </a:r>
            <a:r>
              <a:rPr kumimoji="0" lang="en-US" sz="2400" dirty="0" err="1">
                <a:latin typeface="Times New Roman" pitchFamily="18" charset="0"/>
              </a:rPr>
              <a:t>Cnodes</a:t>
            </a: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</p:txBody>
      </p:sp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4953000" y="2971800"/>
          <a:ext cx="1855788" cy="3662363"/>
        </p:xfrm>
        <a:graphic>
          <a:graphicData uri="http://schemas.openxmlformats.org/presentationml/2006/ole">
            <p:oleObj spid="_x0000_s12291" name="Drawing" r:id="rId4" imgW="13144680" imgH="7896240" progId="AutoCAD.Drawing.15">
              <p:embed/>
            </p:oleObj>
          </a:graphicData>
        </a:graphic>
      </p:graphicFrame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6629400" y="1981200"/>
          <a:ext cx="2392363" cy="4419600"/>
        </p:xfrm>
        <a:graphic>
          <a:graphicData uri="http://schemas.openxmlformats.org/presentationml/2006/ole">
            <p:oleObj spid="_x0000_s12292" name="Bitmap Image" r:id="rId5" imgW="3161905" imgH="5838095" progId="Paint.Picture">
              <p:embed/>
            </p:oleObj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5791200" cy="1107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HINGE RESTRANTS - Arms joined at centerline and then restrained by </a:t>
            </a:r>
            <a:r>
              <a:rPr kumimoji="0" lang="en-US" sz="2400" dirty="0" err="1">
                <a:latin typeface="Times New Roman" pitchFamily="18" charset="0"/>
              </a:rPr>
              <a:t>Cnodes</a:t>
            </a: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6096000" y="1981200"/>
          <a:ext cx="2649538" cy="4792663"/>
        </p:xfrm>
        <a:graphic>
          <a:graphicData uri="http://schemas.openxmlformats.org/presentationml/2006/ole">
            <p:oleObj spid="_x0000_s13314" name="Bitmap Image" r:id="rId3" imgW="3238952" imgH="5858693" progId="Paint.Picture">
              <p:embed/>
            </p:oleObj>
          </a:graphicData>
        </a:graphic>
      </p:graphicFrame>
      <p:graphicFrame>
        <p:nvGraphicFramePr>
          <p:cNvPr id="13315" name="Object 18"/>
          <p:cNvGraphicFramePr>
            <a:graphicFrameLocks noChangeAspect="1"/>
          </p:cNvGraphicFramePr>
          <p:nvPr/>
        </p:nvGraphicFramePr>
        <p:xfrm>
          <a:off x="609600" y="2895600"/>
          <a:ext cx="5461000" cy="3662363"/>
        </p:xfrm>
        <a:graphic>
          <a:graphicData uri="http://schemas.openxmlformats.org/presentationml/2006/ole">
            <p:oleObj spid="_x0000_s13315" name="Drawing" r:id="rId4" imgW="13144680" imgH="7896240" progId="AutoCAD.Drawing.15">
              <p:embed/>
            </p:oleObj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8"/>
          <p:cNvGraphicFramePr>
            <a:graphicFrameLocks noChangeAspect="1"/>
          </p:cNvGraphicFramePr>
          <p:nvPr/>
        </p:nvGraphicFramePr>
        <p:xfrm>
          <a:off x="2895600" y="1905000"/>
          <a:ext cx="5943600" cy="4746625"/>
        </p:xfrm>
        <a:graphic>
          <a:graphicData uri="http://schemas.openxmlformats.org/presentationml/2006/ole">
            <p:oleObj spid="_x0000_s14338" name="Bitmap Image" r:id="rId3" imgW="7276190" imgH="5811061" progId="Paint.Picture">
              <p:embed/>
            </p:oleObj>
          </a:graphicData>
        </a:graphic>
      </p:graphicFrame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5562600" cy="110799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GIMBAL RESTRANTS - Arms joined at centerline and then restrained by </a:t>
            </a:r>
            <a:r>
              <a:rPr kumimoji="0" lang="en-US" sz="2400" dirty="0" err="1">
                <a:latin typeface="Times New Roman" pitchFamily="18" charset="0"/>
              </a:rPr>
              <a:t>Cnodes</a:t>
            </a: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762000" y="3048000"/>
          <a:ext cx="5486400" cy="3679825"/>
        </p:xfrm>
        <a:graphic>
          <a:graphicData uri="http://schemas.openxmlformats.org/presentationml/2006/ole">
            <p:oleObj spid="_x0000_s14339" name="Drawing" r:id="rId4" imgW="13144680" imgH="7896240" progId="AutoCAD.Drawing.15">
              <p:embed/>
            </p:oleObj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 cstate="print"/>
          <a:srcRect r="25211"/>
          <a:stretch>
            <a:fillRect/>
          </a:stretch>
        </p:blipFill>
        <p:spPr bwMode="auto">
          <a:xfrm>
            <a:off x="1676400" y="2286000"/>
            <a:ext cx="6732588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1905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2400" dirty="0">
                <a:solidFill>
                  <a:srgbClr val="1932AF"/>
                </a:solidFill>
                <a:latin typeface="Times New Roman" pitchFamily="18" charset="0"/>
              </a:rPr>
              <a:t>Pressure Balanced Elbow / Tee</a:t>
            </a:r>
            <a:endParaRPr kumimoji="0" lang="en-US" sz="2400" i="1" dirty="0">
              <a:solidFill>
                <a:srgbClr val="1932A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35200"/>
            <a:ext cx="5638800" cy="462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0" y="1752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2400" dirty="0">
                <a:solidFill>
                  <a:srgbClr val="1932AF"/>
                </a:solidFill>
                <a:latin typeface="Times New Roman" pitchFamily="18" charset="0"/>
              </a:rPr>
              <a:t>Inline Pressure Balanced</a:t>
            </a:r>
            <a:endParaRPr kumimoji="0" lang="en-US" sz="2400" i="1" dirty="0">
              <a:solidFill>
                <a:srgbClr val="1932AF"/>
              </a:solidFill>
              <a:latin typeface="Times New Roman" pitchFamily="18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60960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	</a:t>
            </a:r>
            <a:endParaRPr lang="en-US" dirty="0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38200" y="2209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sz="3400" i="1" dirty="0">
                <a:latin typeface="Times New Roman" pitchFamily="18" charset="0"/>
              </a:rPr>
              <a:t>PIPING ANALYSIS</a:t>
            </a:r>
            <a:br>
              <a:rPr kumimoji="0" lang="en-US" sz="3400" i="1" dirty="0">
                <a:latin typeface="Times New Roman" pitchFamily="18" charset="0"/>
              </a:rPr>
            </a:br>
            <a:r>
              <a:rPr kumimoji="0" lang="en-US" sz="3400" i="1" dirty="0">
                <a:latin typeface="Times New Roman" pitchFamily="18" charset="0"/>
              </a:rPr>
              <a:t>&amp;</a:t>
            </a:r>
            <a:br>
              <a:rPr kumimoji="0" lang="en-US" sz="3400" i="1" dirty="0">
                <a:latin typeface="Times New Roman" pitchFamily="18" charset="0"/>
              </a:rPr>
            </a:br>
            <a:r>
              <a:rPr kumimoji="0" lang="en-US" sz="3400" i="1" dirty="0">
                <a:latin typeface="Times New Roman" pitchFamily="18" charset="0"/>
              </a:rPr>
              <a:t>EXPANSION JOINTS</a:t>
            </a:r>
            <a:r>
              <a:rPr kumimoji="0" lang="en-US" sz="4400" dirty="0">
                <a:latin typeface="Times New Roman" pitchFamily="18" charset="0"/>
              </a:rPr>
              <a:t> </a:t>
            </a:r>
            <a:r>
              <a:rPr kumimoji="0" lang="en-US" sz="4400" i="1" dirty="0">
                <a:latin typeface="Times New Roman" pitchFamily="18" charset="0"/>
              </a:rPr>
              <a:t>	</a:t>
            </a:r>
            <a:endParaRPr kumimoji="0" lang="en-US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8001000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Detail Modeling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Automated Modeling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Quick &amp; Dirty Modeling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Common </a:t>
            </a:r>
            <a:r>
              <a:rPr kumimoji="0" lang="en-US" sz="2400" dirty="0" smtClean="0">
                <a:latin typeface="Times New Roman" pitchFamily="18" charset="0"/>
              </a:rPr>
              <a:t>Errors</a:t>
            </a:r>
            <a:endParaRPr kumimoji="0"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  <a:endParaRPr lang="en-US" dirty="0" smtClean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62000" y="31242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sz="3400" i="1">
                <a:latin typeface="Times New Roman" pitchFamily="18" charset="0"/>
              </a:rPr>
              <a:t>AUTOMATED EXPANSION JOINT MODELING</a:t>
            </a:r>
            <a:br>
              <a:rPr kumimoji="0" lang="en-US" sz="3400" i="1">
                <a:latin typeface="Times New Roman" pitchFamily="18" charset="0"/>
              </a:rPr>
            </a:br>
            <a:r>
              <a:rPr kumimoji="0" lang="en-US" sz="3400" i="1">
                <a:latin typeface="Times New Roman" pitchFamily="18" charset="0"/>
              </a:rPr>
              <a:t>(EXPANSION JOINT DATABASE)</a:t>
            </a:r>
            <a:r>
              <a:rPr kumimoji="0" lang="en-US" sz="4400">
                <a:latin typeface="Times New Roman" pitchFamily="18" charset="0"/>
              </a:rPr>
              <a:t> </a:t>
            </a:r>
            <a:r>
              <a:rPr kumimoji="0" lang="en-US" sz="4400" i="1">
                <a:latin typeface="Times New Roman" pitchFamily="18" charset="0"/>
              </a:rPr>
              <a:t>	</a:t>
            </a:r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481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65838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65325"/>
            <a:ext cx="5734050" cy="4892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7538"/>
            <a:ext cx="6172200" cy="4970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33575"/>
            <a:ext cx="6010275" cy="492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93888"/>
            <a:ext cx="6086475" cy="4964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AUTOMATED MODEL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648200" cy="4802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QUICK &amp; DIRTY</a:t>
            </a:r>
            <a:endParaRPr lang="en-US" dirty="0" smtClean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38200" y="3429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sz="3400" i="1">
                <a:latin typeface="Times New Roman" pitchFamily="18" charset="0"/>
              </a:rPr>
              <a:t>QUICK &amp; DIRTY EXPANSION JOINT MODELING</a:t>
            </a:r>
            <a:br>
              <a:rPr kumimoji="0" lang="en-US" sz="3400" i="1">
                <a:latin typeface="Times New Roman" pitchFamily="18" charset="0"/>
              </a:rPr>
            </a:br>
            <a:r>
              <a:rPr kumimoji="0" lang="en-US" sz="3400" i="1">
                <a:latin typeface="Times New Roman" pitchFamily="18" charset="0"/>
              </a:rPr>
              <a:t>(Tricking the computer)</a:t>
            </a:r>
            <a:r>
              <a:rPr kumimoji="0" lang="en-US" sz="4400">
                <a:latin typeface="Times New Roman" pitchFamily="18" charset="0"/>
              </a:rPr>
              <a:t> </a:t>
            </a:r>
            <a:r>
              <a:rPr kumimoji="0" lang="en-US" sz="4400" i="1">
                <a:latin typeface="Times New Roman" pitchFamily="18" charset="0"/>
              </a:rPr>
              <a:t>	</a:t>
            </a:r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QUICK &amp; DIRTY</a:t>
            </a:r>
            <a:endParaRPr lang="en-US" dirty="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38200" y="3429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3962400" cy="350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Manipulating line input to model an expansion joints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Use zero length bellows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Include weight &amp; length in adjacent rigid elements 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Use an infinitely large (10e6) spring rate to model a restraint</a:t>
            </a:r>
          </a:p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953000" y="2590800"/>
          <a:ext cx="2925763" cy="3962400"/>
        </p:xfrm>
        <a:graphic>
          <a:graphicData uri="http://schemas.openxmlformats.org/presentationml/2006/ole">
            <p:oleObj spid="_x0000_s15362" name="Drawing" r:id="rId3" imgW="13144680" imgH="7896240" progId="AutoCAD.Drawing.15">
              <p:embed/>
            </p:oleObj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30765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17"/>
          <p:cNvGraphicFramePr>
            <a:graphicFrameLocks noChangeAspect="1"/>
          </p:cNvGraphicFramePr>
          <p:nvPr/>
        </p:nvGraphicFramePr>
        <p:xfrm>
          <a:off x="4495800" y="4065588"/>
          <a:ext cx="4648200" cy="2792412"/>
        </p:xfrm>
        <a:graphic>
          <a:graphicData uri="http://schemas.openxmlformats.org/presentationml/2006/ole">
            <p:oleObj spid="_x0000_s16386" name="Drawing" r:id="rId4" imgW="13144680" imgH="7896240" progId="AutoCAD.Drawing.15">
              <p:embed/>
            </p:oleObj>
          </a:graphicData>
        </a:graphic>
      </p:graphicFrame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QUICK &amp; DIRTY</a:t>
            </a:r>
            <a:endParaRPr lang="en-US" dirty="0" smtClean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838200" y="3429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3962400" cy="426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TIED Expansion Joint: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Spring Rates: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Axial………………….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Lateral ………………. Actual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Angular ……………… 10e6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Torsional ……………. Actual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Effective ID …………. 0</a:t>
            </a:r>
          </a:p>
          <a:p>
            <a:pPr>
              <a:spcBef>
                <a:spcPct val="50000"/>
              </a:spcBef>
            </a:pPr>
            <a:r>
              <a:rPr kumimoji="0" lang="en-US" sz="2000" dirty="0">
                <a:latin typeface="Times New Roman" pitchFamily="18" charset="0"/>
              </a:rPr>
              <a:t>Inlet/Outlet - Ambient temperature rigid elements with 1/2 the weight of the unit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657600" y="2514600"/>
            <a:ext cx="2590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733800" y="2819400"/>
            <a:ext cx="2514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581400" y="3276600"/>
            <a:ext cx="2514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3733800" y="3581400"/>
            <a:ext cx="2438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3429000" y="40386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7620000" y="3124200"/>
            <a:ext cx="533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>
            <a:off x="8153400" y="3124200"/>
            <a:ext cx="3048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 flipH="1" flipV="1">
            <a:off x="75438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9"/>
          <p:cNvSpPr>
            <a:spLocks noChangeShapeType="1"/>
          </p:cNvSpPr>
          <p:nvPr/>
        </p:nvSpPr>
        <p:spPr bwMode="auto">
          <a:xfrm>
            <a:off x="8077200" y="38862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 flipH="1" flipV="1">
            <a:off x="7467600" y="36576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</a:t>
            </a:r>
            <a:r>
              <a:rPr lang="en-US" dirty="0" smtClean="0">
                <a:solidFill>
                  <a:srgbClr val="0066FF"/>
                </a:solidFill>
              </a:rPr>
              <a:t/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DETAILED MODEL</a:t>
            </a:r>
            <a:endParaRPr lang="en-US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4800600" cy="36009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DETAIL EXPANSION JOINT MODELLING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Bellows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Hardware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Restraints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038600" y="2362200"/>
          <a:ext cx="4286250" cy="4419600"/>
        </p:xfrm>
        <a:graphic>
          <a:graphicData uri="http://schemas.openxmlformats.org/presentationml/2006/ole">
            <p:oleObj spid="_x0000_s1026" name="Drawing" r:id="rId3" imgW="13144680" imgH="7896240" progId="AutoCAD.Drawing.15">
              <p:embed/>
            </p:oleObj>
          </a:graphicData>
        </a:graphic>
      </p:graphicFrame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1905000" y="3124200"/>
            <a:ext cx="419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2133600" y="4267200"/>
            <a:ext cx="2286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133600" y="5334000"/>
            <a:ext cx="3505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3095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17"/>
          <p:cNvGraphicFramePr>
            <a:graphicFrameLocks noChangeAspect="1"/>
          </p:cNvGraphicFramePr>
          <p:nvPr/>
        </p:nvGraphicFramePr>
        <p:xfrm>
          <a:off x="4876800" y="4237038"/>
          <a:ext cx="4114800" cy="2473325"/>
        </p:xfrm>
        <a:graphic>
          <a:graphicData uri="http://schemas.openxmlformats.org/presentationml/2006/ole">
            <p:oleObj spid="_x0000_s17410" name="Drawing" r:id="rId4" imgW="13144680" imgH="7896240" progId="AutoCAD.Drawing.15">
              <p:embed/>
            </p:oleObj>
          </a:graphicData>
        </a:graphic>
      </p:graphicFrame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QUICK &amp; DIRTY</a:t>
            </a:r>
            <a:endParaRPr lang="en-US" dirty="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38200" y="3429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3962400" cy="48474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HINGED Expansion Joint: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Spring Rates: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Axial………………….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Lateral ……………….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Angular ……………… Actual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Torsional 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Effective ID …………. 0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° Inlet/Outlet - Ambient temperature rigid elements with 1/2 the weight of the unit.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° Restraint in axis perpendicular to pins</a:t>
            </a:r>
            <a:endParaRPr kumimoji="0" lang="en-US" sz="2000" dirty="0">
              <a:latin typeface="Times New Roman" pitchFamily="18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429000" y="2667000"/>
            <a:ext cx="2895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3429000" y="3048000"/>
            <a:ext cx="2895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3581400" y="3429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429000" y="3733800"/>
            <a:ext cx="2819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3124200" y="4114800"/>
            <a:ext cx="3048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9718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12"/>
          <p:cNvGraphicFramePr>
            <a:graphicFrameLocks noChangeAspect="1"/>
          </p:cNvGraphicFramePr>
          <p:nvPr/>
        </p:nvGraphicFramePr>
        <p:xfrm>
          <a:off x="4724400" y="4203700"/>
          <a:ext cx="4419600" cy="2654300"/>
        </p:xfrm>
        <a:graphic>
          <a:graphicData uri="http://schemas.openxmlformats.org/presentationml/2006/ole">
            <p:oleObj spid="_x0000_s18434" name="Drawing" r:id="rId4" imgW="13144680" imgH="7896240" progId="AutoCAD.Drawing.15">
              <p:embed/>
            </p:oleObj>
          </a:graphicData>
        </a:graphic>
      </p:graphicFrame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>
                <a:solidFill>
                  <a:srgbClr val="0066FF"/>
                </a:solidFill>
              </a:rPr>
              <a:t/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QUICK &amp; DIRTY</a:t>
            </a:r>
            <a:endParaRPr lang="en-US" dirty="0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38200" y="34290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3962400" cy="4116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GIMBAL Expansion Joint: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Spring Rates: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Axial………………….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Lateral ……………….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Angular ……………… Actual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Torsional ……………. 10e6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Effective ID …………. 0</a:t>
            </a:r>
          </a:p>
          <a:p>
            <a:pPr>
              <a:spcBef>
                <a:spcPct val="50000"/>
              </a:spcBef>
            </a:pPr>
            <a:r>
              <a:rPr kumimoji="0" lang="en-US" sz="1900" dirty="0">
                <a:latin typeface="Times New Roman" pitchFamily="18" charset="0"/>
              </a:rPr>
              <a:t>° Inlet/Outlet - Ambient temperature rigid elements with 1/2 the weight of the unit.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429000" y="2590800"/>
            <a:ext cx="2590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3429000" y="2971800"/>
            <a:ext cx="2514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3581400" y="3352800"/>
            <a:ext cx="2286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429000" y="3733800"/>
            <a:ext cx="2438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3048000" y="4114800"/>
            <a:ext cx="2819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62000" y="22098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sz="4400" i="1">
                <a:latin typeface="Times New Roman" pitchFamily="18" charset="0"/>
              </a:rPr>
              <a:t>ERRORS &amp; OMISSIONS </a:t>
            </a:r>
            <a:br>
              <a:rPr kumimoji="0" lang="en-US" sz="4400" i="1">
                <a:latin typeface="Times New Roman" pitchFamily="18" charset="0"/>
              </a:rPr>
            </a:br>
            <a:r>
              <a:rPr kumimoji="0" lang="en-US" sz="4400" i="1">
                <a:latin typeface="Times New Roman" pitchFamily="18" charset="0"/>
              </a:rPr>
              <a:t>	</a:t>
            </a:r>
            <a:endParaRPr kumimoji="0" lang="en-US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>
                <a:solidFill>
                  <a:srgbClr val="0066FF"/>
                </a:solidFill>
              </a:rPr>
              <a:t/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</a:t>
            </a:r>
            <a:r>
              <a:rPr lang="en-US" sz="2400" dirty="0" smtClean="0">
                <a:solidFill>
                  <a:srgbClr val="0066FF"/>
                </a:solidFill>
              </a:rPr>
              <a:t>PROBLEMS</a:t>
            </a:r>
            <a:endParaRPr lang="en-US" sz="2400" dirty="0" smtClean="0"/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4267200" cy="29546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°Large Rotation Errors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 smtClean="0">
                <a:latin typeface="Times New Roman" pitchFamily="18" charset="0"/>
              </a:rPr>
              <a:t>°</a:t>
            </a:r>
            <a:r>
              <a:rPr kumimoji="0" lang="en-US" sz="2400" dirty="0">
                <a:latin typeface="Times New Roman" pitchFamily="18" charset="0"/>
              </a:rPr>
              <a:t>Relative Rigidity Errors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 smtClean="0">
                <a:latin typeface="Times New Roman" pitchFamily="18" charset="0"/>
              </a:rPr>
              <a:t>°</a:t>
            </a:r>
            <a:r>
              <a:rPr kumimoji="0" lang="en-US" sz="2400" dirty="0">
                <a:latin typeface="Times New Roman" pitchFamily="18" charset="0"/>
              </a:rPr>
              <a:t>Pressure Thrust Errors</a:t>
            </a:r>
          </a:p>
          <a:p>
            <a:pPr>
              <a:spcBef>
                <a:spcPct val="50000"/>
              </a:spcBef>
            </a:pPr>
            <a:endParaRPr kumimoji="0"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1524000" y="2011363"/>
          <a:ext cx="7315200" cy="4394200"/>
        </p:xfrm>
        <a:graphic>
          <a:graphicData uri="http://schemas.openxmlformats.org/presentationml/2006/ole">
            <p:oleObj spid="_x0000_s19458" name="Drawing" r:id="rId3" imgW="13144680" imgH="7896240" progId="AutoCAD.Drawing.15">
              <p:embed/>
            </p:oleObj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Large Rotation Errors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1524000" y="2224088"/>
          <a:ext cx="7467600" cy="4486275"/>
        </p:xfrm>
        <a:graphic>
          <a:graphicData uri="http://schemas.openxmlformats.org/presentationml/2006/ole">
            <p:oleObj spid="_x0000_s20482" name="Drawing" r:id="rId3" imgW="13144680" imgH="7896240" progId="AutoCAD.Drawing.15">
              <p:embed/>
            </p:oleObj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57200" y="38862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Large Rotation Errors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990600" y="1905000"/>
          <a:ext cx="8001000" cy="4806950"/>
        </p:xfrm>
        <a:graphic>
          <a:graphicData uri="http://schemas.openxmlformats.org/presentationml/2006/ole">
            <p:oleObj spid="_x0000_s21506" name="Drawing" r:id="rId3" imgW="13144680" imgH="7896240" progId="AutoCAD.Drawing.15">
              <p:embed/>
            </p:oleObj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04800" y="3962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Large Rotation Errors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066800" y="2005013"/>
          <a:ext cx="8077200" cy="4852987"/>
        </p:xfrm>
        <a:graphic>
          <a:graphicData uri="http://schemas.openxmlformats.org/presentationml/2006/ole">
            <p:oleObj spid="_x0000_s22530" name="Drawing" r:id="rId3" imgW="13144680" imgH="7896240" progId="AutoCAD.Drawing.15">
              <p:embed/>
            </p:oleObj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Large Rotation Errors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Large Rotation Errors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4419600" y="1447800"/>
          <a:ext cx="3276600" cy="2940050"/>
        </p:xfrm>
        <a:graphic>
          <a:graphicData uri="http://schemas.openxmlformats.org/presentationml/2006/ole">
            <p:oleObj spid="_x0000_s23554" r:id="rId3" imgW="4800600" imgH="2666880" progId="">
              <p:embed/>
            </p:oleObj>
          </a:graphicData>
        </a:graphic>
      </p:graphicFrame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8077200" cy="212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914400" y="1903413"/>
          <a:ext cx="8001000" cy="4806950"/>
        </p:xfrm>
        <a:graphic>
          <a:graphicData uri="http://schemas.openxmlformats.org/presentationml/2006/ole">
            <p:oleObj spid="_x0000_s24578" name="Drawing" r:id="rId3" imgW="13144680" imgH="7896240" progId="AutoCAD.Drawing.15">
              <p:embed/>
            </p:oleObj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8600" y="4572000"/>
            <a:ext cx="33528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Relative Rigidity Errors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1066800" y="1949450"/>
          <a:ext cx="7924800" cy="4760913"/>
        </p:xfrm>
        <a:graphic>
          <a:graphicData uri="http://schemas.openxmlformats.org/presentationml/2006/ole">
            <p:oleObj spid="_x0000_s25602" name="Drawing" r:id="rId3" imgW="13144680" imgH="7896240" progId="AutoCAD.Drawing.15">
              <p:embed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76600" y="21336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Pressure Thrust Errors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114800" y="2432050"/>
          <a:ext cx="4660900" cy="4294188"/>
        </p:xfrm>
        <a:graphic>
          <a:graphicData uri="http://schemas.openxmlformats.org/presentationml/2006/ole">
            <p:oleObj spid="_x0000_s2050" name="Drawing" r:id="rId3" imgW="13144680" imgH="7896240" progId="AutoCAD.Drawing.15">
              <p:embed/>
            </p:oleObj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231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EXPANSION JOINT MODELLING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solidFill>
                  <a:srgbClr val="0066FF"/>
                </a:solidFill>
                <a:latin typeface="Times New Roman" pitchFamily="18" charset="0"/>
              </a:rPr>
              <a:t>° Bellows</a:t>
            </a: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Hardware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° Restraints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1828800" y="2819400"/>
            <a:ext cx="41910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914400" y="1903413"/>
          <a:ext cx="8001000" cy="4806950"/>
        </p:xfrm>
        <a:graphic>
          <a:graphicData uri="http://schemas.openxmlformats.org/presentationml/2006/ole">
            <p:oleObj spid="_x0000_s26626" name="Drawing" r:id="rId3" imgW="13144680" imgH="7896240" progId="AutoCAD.Drawing.15">
              <p:embed/>
            </p:oleObj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52800" y="2133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Pressure Thrust Errors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sz="2400" dirty="0" smtClean="0">
                <a:solidFill>
                  <a:srgbClr val="0066FF"/>
                </a:solidFill>
              </a:rPr>
              <a:t>TYPICAL PROBLEMS</a:t>
            </a:r>
            <a:endParaRPr lang="en-US" sz="2400" dirty="0" smtClean="0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914400" y="1905000"/>
          <a:ext cx="8077200" cy="4852988"/>
        </p:xfrm>
        <a:graphic>
          <a:graphicData uri="http://schemas.openxmlformats.org/presentationml/2006/ole">
            <p:oleObj spid="_x0000_s27650" name="Drawing" r:id="rId3" imgW="13144680" imgH="7896240" progId="AutoCAD.Drawing.15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43200" y="22860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Pressure Thrust Errors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rgbClr val="0066FF"/>
                </a:solidFill>
              </a:rPr>
              <a:t>Errors &amp; Omissions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44958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932AF"/>
                </a:solidFill>
                <a:latin typeface="Times New Roman" pitchFamily="18" charset="0"/>
              </a:rPr>
              <a:t>Hinge Friction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914400" y="2590800"/>
          <a:ext cx="8005763" cy="4038600"/>
        </p:xfrm>
        <a:graphic>
          <a:graphicData uri="http://schemas.openxmlformats.org/presentationml/2006/ole">
            <p:oleObj spid="_x0000_s29698" name="Drawing" r:id="rId3" imgW="895320" imgH="371520" progId="AutoCAD.Drawing.15">
              <p:embed/>
            </p:oleObj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rgbClr val="0066FF"/>
                </a:solidFill>
              </a:rPr>
              <a:t>Errors &amp; Omissions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6556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  <a:latin typeface="Times New Roman" pitchFamily="18" charset="0"/>
              </a:rPr>
              <a:t>Hinge Friction</a:t>
            </a:r>
          </a:p>
          <a:p>
            <a:r>
              <a:rPr lang="en-US" sz="2000" dirty="0"/>
              <a:t>	</a:t>
            </a:r>
          </a:p>
          <a:p>
            <a:r>
              <a:rPr lang="en-US" sz="1800" dirty="0"/>
              <a:t>	M</a:t>
            </a:r>
            <a:r>
              <a:rPr lang="en-US" sz="1800" baseline="-25000" dirty="0"/>
              <a:t>f</a:t>
            </a:r>
            <a:r>
              <a:rPr lang="en-US" sz="1800" dirty="0"/>
              <a:t> = 	½ • F</a:t>
            </a:r>
            <a:r>
              <a:rPr lang="en-US" sz="1800" baseline="-25000" dirty="0"/>
              <a:t>f</a:t>
            </a:r>
            <a:r>
              <a:rPr lang="en-US" sz="1800" dirty="0"/>
              <a:t> • </a:t>
            </a:r>
            <a:r>
              <a:rPr lang="en-US" sz="1800" dirty="0" err="1"/>
              <a:t>D</a:t>
            </a:r>
            <a:r>
              <a:rPr lang="en-US" sz="1800" baseline="-25000" dirty="0" err="1"/>
              <a:t>p</a:t>
            </a:r>
            <a:r>
              <a:rPr lang="en-US" sz="1800" dirty="0"/>
              <a:t>  =  ½ • u • P</a:t>
            </a:r>
            <a:r>
              <a:rPr lang="en-US" sz="1800" baseline="-25000" dirty="0"/>
              <a:t>t</a:t>
            </a:r>
            <a:r>
              <a:rPr lang="en-US" sz="1800" dirty="0"/>
              <a:t> • </a:t>
            </a:r>
            <a:r>
              <a:rPr lang="en-US" sz="1800" dirty="0" err="1"/>
              <a:t>D</a:t>
            </a:r>
            <a:r>
              <a:rPr lang="en-US" sz="1800" baseline="-25000" dirty="0" err="1"/>
              <a:t>p</a:t>
            </a:r>
            <a:r>
              <a:rPr lang="en-US" sz="1800" dirty="0"/>
              <a:t>  </a:t>
            </a:r>
          </a:p>
          <a:p>
            <a:r>
              <a:rPr lang="en-US" sz="1800" dirty="0"/>
              <a:t>Or</a:t>
            </a:r>
          </a:p>
          <a:p>
            <a:r>
              <a:rPr lang="en-US" sz="1800" dirty="0"/>
              <a:t>	F =	M</a:t>
            </a:r>
            <a:r>
              <a:rPr lang="en-US" sz="1800" baseline="-25000" dirty="0"/>
              <a:t>f</a:t>
            </a:r>
            <a:r>
              <a:rPr lang="en-US" sz="1800" dirty="0"/>
              <a:t>  / ( ½ • L)  =  u • P</a:t>
            </a:r>
            <a:r>
              <a:rPr lang="en-US" sz="1800" baseline="-25000" dirty="0"/>
              <a:t>t</a:t>
            </a:r>
            <a:r>
              <a:rPr lang="en-US" sz="1800" dirty="0"/>
              <a:t> • </a:t>
            </a:r>
            <a:r>
              <a:rPr lang="en-US" sz="1800" dirty="0" err="1"/>
              <a:t>D</a:t>
            </a:r>
            <a:r>
              <a:rPr lang="en-US" sz="1800" baseline="-25000" dirty="0" err="1"/>
              <a:t>p</a:t>
            </a:r>
            <a:r>
              <a:rPr lang="en-US" sz="1800" dirty="0"/>
              <a:t> / L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Where</a:t>
            </a:r>
          </a:p>
          <a:p>
            <a:r>
              <a:rPr lang="en-US" sz="1800" dirty="0"/>
              <a:t>	M</a:t>
            </a:r>
            <a:r>
              <a:rPr lang="en-US" sz="1800" baseline="-25000" dirty="0"/>
              <a:t>f</a:t>
            </a:r>
            <a:r>
              <a:rPr lang="en-US" sz="1800" dirty="0"/>
              <a:t> =	Frictional moment in the plain of motion, </a:t>
            </a:r>
            <a:r>
              <a:rPr lang="en-US" sz="1800" dirty="0" err="1"/>
              <a:t>in•lb</a:t>
            </a:r>
            <a:endParaRPr lang="en-US" sz="1800" dirty="0"/>
          </a:p>
          <a:p>
            <a:r>
              <a:rPr lang="en-US" sz="1800" dirty="0"/>
              <a:t>	F =	Frictional force at the bellows tangent, lbs</a:t>
            </a:r>
          </a:p>
          <a:p>
            <a:r>
              <a:rPr lang="en-US" sz="1800" dirty="0"/>
              <a:t>	F</a:t>
            </a:r>
            <a:r>
              <a:rPr lang="en-US" sz="1800" baseline="-25000" dirty="0"/>
              <a:t>f</a:t>
            </a:r>
            <a:r>
              <a:rPr lang="en-US" sz="1800" dirty="0"/>
              <a:t> =	Frictional force at the pin surface, lbs = u • P</a:t>
            </a:r>
            <a:r>
              <a:rPr lang="en-US" sz="1800" baseline="-25000" dirty="0"/>
              <a:t>t</a:t>
            </a:r>
            <a:r>
              <a:rPr lang="en-US" sz="1800" dirty="0"/>
              <a:t> </a:t>
            </a:r>
          </a:p>
          <a:p>
            <a:r>
              <a:rPr lang="en-US" sz="1800" dirty="0"/>
              <a:t>	D</a:t>
            </a:r>
            <a:r>
              <a:rPr lang="en-US" sz="1800" baseline="-25000" dirty="0"/>
              <a:t>b</a:t>
            </a:r>
            <a:r>
              <a:rPr lang="en-US" sz="1800" dirty="0"/>
              <a:t> =	Pin Diameter, in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P</a:t>
            </a:r>
            <a:r>
              <a:rPr lang="en-US" sz="1800" baseline="-25000" dirty="0"/>
              <a:t>t</a:t>
            </a:r>
            <a:r>
              <a:rPr lang="en-US" sz="1800" dirty="0"/>
              <a:t> =	Expansion joint pressure thrust, lbs</a:t>
            </a:r>
          </a:p>
          <a:p>
            <a:r>
              <a:rPr lang="en-US" sz="1800" dirty="0"/>
              <a:t>	u =	Coefficient of friction, either static or sliding. Sliding frictional values:</a:t>
            </a:r>
          </a:p>
          <a:p>
            <a:r>
              <a:rPr lang="en-US" sz="1800" dirty="0"/>
              <a:t>		Steel on Steel	0.74</a:t>
            </a:r>
          </a:p>
          <a:p>
            <a:r>
              <a:rPr lang="en-US" sz="1800" dirty="0"/>
              <a:t>		Case Hardened with dry lubricant	0.30</a:t>
            </a:r>
          </a:p>
          <a:p>
            <a:r>
              <a:rPr lang="en-US" sz="1800" dirty="0"/>
              <a:t>		Lubricated steel	0.10</a:t>
            </a:r>
          </a:p>
          <a:p>
            <a:r>
              <a:rPr lang="en-US" sz="1800" dirty="0"/>
              <a:t> 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1932A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1932A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rgbClr val="0066FF"/>
                </a:solidFill>
              </a:rPr>
              <a:t>Errors &amp; Omissions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0" y="1905000"/>
            <a:ext cx="44958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1932AF"/>
                </a:solidFill>
                <a:latin typeface="Times New Roman" pitchFamily="18" charset="0"/>
              </a:rPr>
              <a:t>Hinge Friction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38400"/>
            <a:ext cx="8702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>
                <a:solidFill>
                  <a:srgbClr val="0066FF"/>
                </a:solidFill>
              </a:rPr>
              <a:t>Errors &amp; Omissions</a:t>
            </a:r>
            <a:endParaRPr lang="en-US" dirty="0" smtClean="0">
              <a:solidFill>
                <a:srgbClr val="0066FF"/>
              </a:solidFill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0" y="1905000"/>
            <a:ext cx="44958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  <a:latin typeface="Times New Roman" pitchFamily="18" charset="0"/>
              </a:rPr>
              <a:t>Hinge Friction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8851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49463"/>
            <a:ext cx="5943600" cy="4808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4038600" cy="461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TYPE OF BELLOWS INPUT</a:t>
            </a:r>
          </a:p>
        </p:txBody>
      </p: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228600" y="2438400"/>
            <a:ext cx="3048000" cy="4339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Long - Input length &amp;  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   omit angular S/R.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Short - Leave length 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  blank and input all </a:t>
            </a:r>
          </a:p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  values</a:t>
            </a:r>
          </a:p>
          <a:p>
            <a:pPr>
              <a:spcBef>
                <a:spcPct val="50000"/>
              </a:spcBef>
            </a:pP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44038" name="Line 19"/>
          <p:cNvSpPr>
            <a:spLocks noChangeShapeType="1"/>
          </p:cNvSpPr>
          <p:nvPr/>
        </p:nvSpPr>
        <p:spPr bwMode="auto">
          <a:xfrm>
            <a:off x="3048000" y="2667000"/>
            <a:ext cx="762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21"/>
          <p:cNvSpPr>
            <a:spLocks noChangeShapeType="1"/>
          </p:cNvSpPr>
          <p:nvPr/>
        </p:nvSpPr>
        <p:spPr bwMode="auto">
          <a:xfrm flipV="1">
            <a:off x="2819400" y="3581400"/>
            <a:ext cx="990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22"/>
          <p:cNvSpPr>
            <a:spLocks noChangeShapeType="1"/>
          </p:cNvSpPr>
          <p:nvPr/>
        </p:nvSpPr>
        <p:spPr bwMode="auto">
          <a:xfrm flipV="1">
            <a:off x="2819400" y="4267200"/>
            <a:ext cx="411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24"/>
          <p:cNvSpPr>
            <a:spLocks noChangeShapeType="1"/>
          </p:cNvSpPr>
          <p:nvPr/>
        </p:nvSpPr>
        <p:spPr bwMode="auto">
          <a:xfrm>
            <a:off x="3048000" y="2667000"/>
            <a:ext cx="3886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013" y="1905000"/>
            <a:ext cx="6122987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54102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AXIAL INPUT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524000" y="2357438"/>
          <a:ext cx="4505325" cy="3662362"/>
        </p:xfrm>
        <a:graphic>
          <a:graphicData uri="http://schemas.openxmlformats.org/presentationml/2006/ole">
            <p:oleObj spid="_x0000_s3074" name="Drawing" r:id="rId5" imgW="13144680" imgH="7896240" progId="AutoCAD.Drawing.15">
              <p:embed/>
            </p:oleObj>
          </a:graphicData>
        </a:graphic>
      </p:graphicFrame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5257800" y="3581400"/>
            <a:ext cx="1600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Axia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38675"/>
            <a:ext cx="304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27225"/>
            <a:ext cx="6096000" cy="4930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54102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LATERAL INPUT</a:t>
            </a: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524000" y="2357438"/>
          <a:ext cx="4505325" cy="3662362"/>
        </p:xfrm>
        <a:graphic>
          <a:graphicData uri="http://schemas.openxmlformats.org/presentationml/2006/ole">
            <p:oleObj spid="_x0000_s4098" name="Drawing" r:id="rId5" imgW="13144680" imgH="7896240" progId="AutoCAD.Drawing.15">
              <p:embed/>
            </p:oleObj>
          </a:graphicData>
        </a:graphic>
      </p:graphicFrame>
      <p:sp>
        <p:nvSpPr>
          <p:cNvPr id="4102" name="Line 13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H="1" flipV="1">
            <a:off x="4419600" y="2590800"/>
            <a:ext cx="2438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Latera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38675"/>
            <a:ext cx="304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013" y="1905000"/>
            <a:ext cx="6122987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524000" y="2357438"/>
          <a:ext cx="4505325" cy="3662362"/>
        </p:xfrm>
        <a:graphic>
          <a:graphicData uri="http://schemas.openxmlformats.org/presentationml/2006/ole">
            <p:oleObj spid="_x0000_s5122" name="Drawing" r:id="rId5" imgW="13144680" imgH="7896240" progId="AutoCAD.Drawing.15">
              <p:embed/>
            </p:oleObj>
          </a:graphicData>
        </a:graphic>
      </p:graphicFrame>
      <p:sp>
        <p:nvSpPr>
          <p:cNvPr id="5125" name="Line 13"/>
          <p:cNvSpPr>
            <a:spLocks noChangeShapeType="1"/>
          </p:cNvSpPr>
          <p:nvPr/>
        </p:nvSpPr>
        <p:spPr bwMode="auto">
          <a:xfrm flipH="1" flipV="1">
            <a:off x="5867400" y="4114800"/>
            <a:ext cx="914400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14"/>
          <p:cNvSpPr>
            <a:spLocks noChangeShapeType="1"/>
          </p:cNvSpPr>
          <p:nvPr/>
        </p:nvSpPr>
        <p:spPr bwMode="auto">
          <a:xfrm flipH="1" flipV="1">
            <a:off x="4800600" y="2895600"/>
            <a:ext cx="1981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54102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ANGULAR INPUT</a:t>
            </a:r>
          </a:p>
        </p:txBody>
      </p:sp>
      <p:pic>
        <p:nvPicPr>
          <p:cNvPr id="9" name="Angular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38675"/>
            <a:ext cx="304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27225"/>
            <a:ext cx="6096000" cy="4930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CAU2014 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 DETAILED MODEL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56388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400" dirty="0">
                <a:latin typeface="Times New Roman" pitchFamily="18" charset="0"/>
              </a:rPr>
              <a:t>TORSIONAL INPUT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1524000" y="2357438"/>
          <a:ext cx="4505325" cy="3662362"/>
        </p:xfrm>
        <a:graphic>
          <a:graphicData uri="http://schemas.openxmlformats.org/presentationml/2006/ole">
            <p:oleObj spid="_x0000_s6146" name="Drawing" r:id="rId4" imgW="13144680" imgH="7896240" progId="AutoCAD.Drawing.15">
              <p:embed/>
            </p:oleObj>
          </a:graphicData>
        </a:graphic>
      </p:graphicFrame>
      <p:sp>
        <p:nvSpPr>
          <p:cNvPr id="6150" name="Line 14"/>
          <p:cNvSpPr>
            <a:spLocks noChangeShapeType="1"/>
          </p:cNvSpPr>
          <p:nvPr/>
        </p:nvSpPr>
        <p:spPr bwMode="auto">
          <a:xfrm flipH="1">
            <a:off x="4876800" y="4419600"/>
            <a:ext cx="1905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U2014Template">
  <a:themeElements>
    <a:clrScheme name="CADWorx User Conference 200807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DWorx User Conference 200807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DWorx User Conference 200807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Worx User Conference 200807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Worx User Conference 200807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Worx User Conference 200807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Worx User Conference 200807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Worx User Conference 200807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Worx User Conference 200807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U2014-Template-20131108-R1.potx [Read-Only]" id="{FEC3B360-B320-4859-B2EB-18A7C426710C}" vid="{FCC4D842-CF6E-4CCF-8029-56217DB05D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CAU2014Template</Template>
  <TotalTime>32</TotalTime>
  <Words>441</Words>
  <Application>Microsoft Office PowerPoint</Application>
  <PresentationFormat>On-screen Show (4:3)</PresentationFormat>
  <Paragraphs>167</Paragraphs>
  <Slides>45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CAU2014Template</vt:lpstr>
      <vt:lpstr>AutoCAD Drawing</vt:lpstr>
      <vt:lpstr>Bitmap Image</vt:lpstr>
      <vt:lpstr>EXPANSION JOINTS WITH CAESAR II</vt:lpstr>
      <vt:lpstr>CAU2014  </vt:lpstr>
      <vt:lpstr>CAU2014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 DETAILED MODEL</vt:lpstr>
      <vt:lpstr>CAU2014  AUTOMATED MODEL</vt:lpstr>
      <vt:lpstr>CAU2014  AUTOMATED MODEL</vt:lpstr>
      <vt:lpstr>CAU2014  AUTOMATED MODEL</vt:lpstr>
      <vt:lpstr>CAU2014  AUTOMATED MODEL</vt:lpstr>
      <vt:lpstr>CAU2014  AUTOMATED MODEL</vt:lpstr>
      <vt:lpstr>CAU2014  AUTOMATED MODEL</vt:lpstr>
      <vt:lpstr>CAU2014  AUTOMATED MODEL</vt:lpstr>
      <vt:lpstr>CAU2014  QUICK &amp; DIRTY</vt:lpstr>
      <vt:lpstr>CAU2014  QUICK &amp; DIRTY</vt:lpstr>
      <vt:lpstr>CAU2014  QUICK &amp; DIRTY</vt:lpstr>
      <vt:lpstr>CAU2014  QUICK &amp; DIRTY</vt:lpstr>
      <vt:lpstr>CAU2014  QUICK &amp; DIRTY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TYPICAL PROBLEMS</vt:lpstr>
      <vt:lpstr>CAU2014   Errors &amp; Omissions</vt:lpstr>
      <vt:lpstr>CAU2014   Errors &amp; Omissions</vt:lpstr>
      <vt:lpstr>CAU2014   Errors &amp; Omissions</vt:lpstr>
      <vt:lpstr>CAU2014   Errors &amp; Omissions</vt:lpstr>
    </vt:vector>
  </TitlesOfParts>
  <Company>Pathway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Edgar</dc:creator>
  <cp:lastModifiedBy>Dan Edgar</cp:lastModifiedBy>
  <cp:revision>4</cp:revision>
  <dcterms:created xsi:type="dcterms:W3CDTF">2014-05-28T22:00:25Z</dcterms:created>
  <dcterms:modified xsi:type="dcterms:W3CDTF">2014-05-28T22:33:17Z</dcterms:modified>
</cp:coreProperties>
</file>