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398" r:id="rId2"/>
    <p:sldId id="399" r:id="rId3"/>
    <p:sldId id="400" r:id="rId4"/>
    <p:sldId id="401" r:id="rId5"/>
    <p:sldId id="402" r:id="rId6"/>
    <p:sldId id="403" r:id="rId7"/>
    <p:sldId id="404" r:id="rId8"/>
    <p:sldId id="370" r:id="rId9"/>
    <p:sldId id="371" r:id="rId10"/>
    <p:sldId id="374" r:id="rId11"/>
    <p:sldId id="373" r:id="rId12"/>
    <p:sldId id="376" r:id="rId13"/>
    <p:sldId id="405" r:id="rId14"/>
    <p:sldId id="406" r:id="rId15"/>
    <p:sldId id="392" r:id="rId16"/>
    <p:sldId id="394" r:id="rId17"/>
    <p:sldId id="360" r:id="rId18"/>
    <p:sldId id="383" r:id="rId19"/>
    <p:sldId id="379" r:id="rId20"/>
    <p:sldId id="380" r:id="rId21"/>
    <p:sldId id="381" r:id="rId22"/>
    <p:sldId id="382" r:id="rId23"/>
    <p:sldId id="419" r:id="rId24"/>
    <p:sldId id="420" r:id="rId25"/>
    <p:sldId id="423" r:id="rId26"/>
    <p:sldId id="424" r:id="rId27"/>
    <p:sldId id="378" r:id="rId28"/>
    <p:sldId id="369" r:id="rId29"/>
    <p:sldId id="425" r:id="rId30"/>
    <p:sldId id="426" r:id="rId31"/>
    <p:sldId id="258" r:id="rId32"/>
    <p:sldId id="359" r:id="rId33"/>
    <p:sldId id="261" r:id="rId34"/>
    <p:sldId id="263" r:id="rId35"/>
    <p:sldId id="259" r:id="rId36"/>
    <p:sldId id="310" r:id="rId37"/>
    <p:sldId id="260" r:id="rId38"/>
    <p:sldId id="298" r:id="rId39"/>
    <p:sldId id="282" r:id="rId40"/>
    <p:sldId id="281" r:id="rId41"/>
    <p:sldId id="279" r:id="rId42"/>
    <p:sldId id="277" r:id="rId43"/>
    <p:sldId id="276" r:id="rId44"/>
    <p:sldId id="274" r:id="rId45"/>
    <p:sldId id="275" r:id="rId46"/>
    <p:sldId id="273" r:id="rId47"/>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242" autoAdjust="0"/>
    <p:restoredTop sz="94660"/>
  </p:normalViewPr>
  <p:slideViewPr>
    <p:cSldViewPr>
      <p:cViewPr varScale="1">
        <p:scale>
          <a:sx n="81" d="100"/>
          <a:sy n="81" d="100"/>
        </p:scale>
        <p:origin x="94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5438458" y="0"/>
            <a:ext cx="4160520" cy="365760"/>
          </a:xfrm>
          <a:prstGeom prst="rect">
            <a:avLst/>
          </a:prstGeom>
        </p:spPr>
        <p:txBody>
          <a:bodyPr vert="horz" lIns="96661" tIns="48331" rIns="96661" bIns="48331" rtlCol="0"/>
          <a:lstStyle>
            <a:lvl1pPr algn="r">
              <a:defRPr sz="1300"/>
            </a:lvl1pPr>
          </a:lstStyle>
          <a:p>
            <a:fld id="{38BA41A3-B79A-4902-8C8F-7D10239F0D3A}" type="datetimeFigureOut">
              <a:rPr lang="en-US" smtClean="0"/>
              <a:t>6/28/2015</a:t>
            </a:fld>
            <a:endParaRPr lang="en-US"/>
          </a:p>
        </p:txBody>
      </p:sp>
      <p:sp>
        <p:nvSpPr>
          <p:cNvPr id="4" name="Footer Placeholder 3"/>
          <p:cNvSpPr>
            <a:spLocks noGrp="1"/>
          </p:cNvSpPr>
          <p:nvPr>
            <p:ph type="ftr" sz="quarter" idx="2"/>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5438458" y="6948171"/>
            <a:ext cx="4160520" cy="365760"/>
          </a:xfrm>
          <a:prstGeom prst="rect">
            <a:avLst/>
          </a:prstGeom>
        </p:spPr>
        <p:txBody>
          <a:bodyPr vert="horz" lIns="96661" tIns="48331" rIns="96661" bIns="48331" rtlCol="0" anchor="b"/>
          <a:lstStyle>
            <a:lvl1pPr algn="r">
              <a:defRPr sz="1300"/>
            </a:lvl1pPr>
          </a:lstStyle>
          <a:p>
            <a:fld id="{FAACC6A6-5915-4B4A-BC45-78A12830F413}" type="slidenum">
              <a:rPr lang="en-US" smtClean="0"/>
              <a:t>‹#›</a:t>
            </a:fld>
            <a:endParaRPr lang="en-US"/>
          </a:p>
        </p:txBody>
      </p:sp>
    </p:spTree>
    <p:extLst>
      <p:ext uri="{BB962C8B-B14F-4D97-AF65-F5344CB8AC3E}">
        <p14:creationId xmlns:p14="http://schemas.microsoft.com/office/powerpoint/2010/main" val="2765590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5760"/>
          </a:xfrm>
          <a:prstGeom prst="rect">
            <a:avLst/>
          </a:prstGeom>
        </p:spPr>
        <p:txBody>
          <a:bodyPr vert="horz" lIns="96661" tIns="48331" rIns="96661" bIns="48331" rtlCol="0"/>
          <a:lstStyle>
            <a:lvl1pPr algn="r">
              <a:defRPr sz="1300"/>
            </a:lvl1pPr>
          </a:lstStyle>
          <a:p>
            <a:fld id="{9241124C-C069-446E-96C5-A5D02BA7F280}" type="datetimeFigureOut">
              <a:rPr lang="en-US" smtClean="0"/>
              <a:t>6/28/2015</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61" tIns="48331" rIns="96661" bIns="48331" rtlCol="0" anchor="b"/>
          <a:lstStyle>
            <a:lvl1pPr algn="r">
              <a:defRPr sz="1300"/>
            </a:lvl1pPr>
          </a:lstStyle>
          <a:p>
            <a:fld id="{CA90A84E-4868-470D-9BE3-971537CD8B71}" type="slidenum">
              <a:rPr lang="en-US" smtClean="0"/>
              <a:t>‹#›</a:t>
            </a:fld>
            <a:endParaRPr lang="en-US"/>
          </a:p>
        </p:txBody>
      </p:sp>
    </p:spTree>
    <p:extLst>
      <p:ext uri="{BB962C8B-B14F-4D97-AF65-F5344CB8AC3E}">
        <p14:creationId xmlns:p14="http://schemas.microsoft.com/office/powerpoint/2010/main" val="1886551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We’ll define four regions of a piping applicable fatigue curve</a:t>
            </a:r>
            <a:r>
              <a:rPr lang="en-US" baseline="0" smtClean="0"/>
              <a:t> and see if we can explain some of the confusion.  </a:t>
            </a:r>
          </a:p>
          <a:p>
            <a:endParaRPr lang="en-US" baseline="0" smtClean="0"/>
          </a:p>
          <a:p>
            <a:r>
              <a:rPr lang="en-US" baseline="0" smtClean="0"/>
              <a:t>4pt. Bend tests, ASME smooth bar, and Hinnant E-epsilon – here.  Hinnant here.  Markl here &lt;point to the curves&gt;</a:t>
            </a:r>
          </a:p>
          <a:p>
            <a:endParaRPr lang="en-US" baseline="0" smtClean="0"/>
          </a:p>
          <a:p>
            <a:r>
              <a:rPr lang="en-US" baseline="0" smtClean="0"/>
              <a:t>In the low cycle end tey converge at point “a”   In the low end side there’s too much plasticity and we collapse.  The high end we’ll discuss later.</a:t>
            </a:r>
          </a:p>
          <a:p>
            <a:endParaRPr lang="en-US" baseline="0" smtClean="0"/>
          </a:p>
          <a:p>
            <a:r>
              <a:rPr lang="en-US" baseline="0" smtClean="0"/>
              <a:t>At the low end there’s a lot of things that can influence behavior.  Do the Code rules keep us out of that range?</a:t>
            </a:r>
            <a:endParaRPr lang="en-US"/>
          </a:p>
        </p:txBody>
      </p:sp>
      <p:sp>
        <p:nvSpPr>
          <p:cNvPr id="4" name="Slide Number Placeholder 3"/>
          <p:cNvSpPr>
            <a:spLocks noGrp="1"/>
          </p:cNvSpPr>
          <p:nvPr>
            <p:ph type="sldNum" sz="quarter" idx="10"/>
          </p:nvPr>
        </p:nvSpPr>
        <p:spPr/>
        <p:txBody>
          <a:bodyPr/>
          <a:lstStyle/>
          <a:p>
            <a:fld id="{A2D96FBF-1F88-4DE7-B4C9-407AB7E2E532}" type="slidenum">
              <a:rPr lang="en-US" smtClean="0"/>
              <a:t>13</a:t>
            </a:fld>
            <a:endParaRPr lang="en-US"/>
          </a:p>
        </p:txBody>
      </p:sp>
    </p:spTree>
    <p:extLst>
      <p:ext uri="{BB962C8B-B14F-4D97-AF65-F5344CB8AC3E}">
        <p14:creationId xmlns:p14="http://schemas.microsoft.com/office/powerpoint/2010/main" val="411394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SCF (or FSRF) should be used?  Since the 1990’s PRG has been using the</a:t>
            </a:r>
            <a:r>
              <a:rPr lang="en-US" baseline="0" dirty="0" smtClean="0"/>
              <a:t> value of 1.35 to envelope FEA results.  Wais and </a:t>
            </a:r>
            <a:r>
              <a:rPr lang="en-US" baseline="0" dirty="0" err="1" smtClean="0"/>
              <a:t>Rodabaugh</a:t>
            </a:r>
            <a:r>
              <a:rPr lang="en-US" baseline="0" dirty="0" smtClean="0"/>
              <a:t> in EPRI 110996 recommend using a value of SCF = 1.0 and no fillet models for FEA with stresses computed at ½ T from the element penetration line.</a:t>
            </a:r>
            <a:endParaRPr lang="en-US" dirty="0"/>
          </a:p>
        </p:txBody>
      </p:sp>
      <p:sp>
        <p:nvSpPr>
          <p:cNvPr id="4" name="Slide Number Placeholder 3"/>
          <p:cNvSpPr>
            <a:spLocks noGrp="1"/>
          </p:cNvSpPr>
          <p:nvPr>
            <p:ph type="sldNum" sz="quarter" idx="10"/>
          </p:nvPr>
        </p:nvSpPr>
        <p:spPr/>
        <p:txBody>
          <a:bodyPr/>
          <a:lstStyle/>
          <a:p>
            <a:fld id="{D8D966BB-DF94-4293-8BA6-9E8FF912DDF0}" type="slidenum">
              <a:rPr lang="en-US" smtClean="0"/>
              <a:pPr/>
              <a:t>16</a:t>
            </a:fld>
            <a:endParaRPr lang="en-US"/>
          </a:p>
        </p:txBody>
      </p:sp>
    </p:spTree>
    <p:extLst>
      <p:ext uri="{BB962C8B-B14F-4D97-AF65-F5344CB8AC3E}">
        <p14:creationId xmlns:p14="http://schemas.microsoft.com/office/powerpoint/2010/main" val="3947618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three welded</a:t>
            </a:r>
            <a:r>
              <a:rPr lang="en-US" baseline="0" dirty="0" smtClean="0"/>
              <a:t> approaches and the ASME polished bar curve that can be compared on an apples-to-apples basis for predicting failure – the first three for welded geometries, and the last for smooth surfaces.</a:t>
            </a:r>
          </a:p>
          <a:p>
            <a:endParaRPr lang="en-US" baseline="0" dirty="0" smtClean="0"/>
          </a:p>
          <a:p>
            <a:r>
              <a:rPr lang="en-US" baseline="0" dirty="0" smtClean="0"/>
              <a:t>These equations are used to:  1-predict cycles if doing a failure study, or to 2-find the degree of separation between design and mean failure prediction.  Are we too conservative – or not conservative enough.  Results may be interesting in the </a:t>
            </a:r>
            <a:r>
              <a:rPr lang="en-US" baseline="0" dirty="0" err="1" smtClean="0"/>
              <a:t>high’ish</a:t>
            </a:r>
            <a:r>
              <a:rPr lang="en-US" baseline="0" dirty="0" smtClean="0"/>
              <a:t> cycle ranges &gt; 40,000 cycles or so.</a:t>
            </a:r>
            <a:endParaRPr lang="en-US" dirty="0"/>
          </a:p>
        </p:txBody>
      </p:sp>
      <p:sp>
        <p:nvSpPr>
          <p:cNvPr id="4" name="Slide Number Placeholder 3"/>
          <p:cNvSpPr>
            <a:spLocks noGrp="1"/>
          </p:cNvSpPr>
          <p:nvPr>
            <p:ph type="sldNum" sz="quarter" idx="10"/>
          </p:nvPr>
        </p:nvSpPr>
        <p:spPr/>
        <p:txBody>
          <a:bodyPr/>
          <a:lstStyle/>
          <a:p>
            <a:fld id="{E98FC0DC-C914-4E8A-9E93-7100C5D5CD9B}" type="slidenum">
              <a:rPr lang="en-US" smtClean="0"/>
              <a:pPr/>
              <a:t>17</a:t>
            </a:fld>
            <a:endParaRPr lang="en-US"/>
          </a:p>
        </p:txBody>
      </p:sp>
    </p:spTree>
    <p:extLst>
      <p:ext uri="{BB962C8B-B14F-4D97-AF65-F5344CB8AC3E}">
        <p14:creationId xmlns:p14="http://schemas.microsoft.com/office/powerpoint/2010/main" val="2623340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Relatively simple equations</a:t>
            </a:r>
            <a:r>
              <a:rPr lang="en-US" baseline="0" smtClean="0"/>
              <a:t> must address a large variety of welded branch connections</a:t>
            </a:r>
            <a:endParaRPr lang="en-US"/>
          </a:p>
        </p:txBody>
      </p:sp>
      <p:sp>
        <p:nvSpPr>
          <p:cNvPr id="4" name="Slide Number Placeholder 3"/>
          <p:cNvSpPr>
            <a:spLocks noGrp="1"/>
          </p:cNvSpPr>
          <p:nvPr>
            <p:ph type="sldNum" sz="quarter" idx="10"/>
          </p:nvPr>
        </p:nvSpPr>
        <p:spPr/>
        <p:txBody>
          <a:bodyPr/>
          <a:lstStyle/>
          <a:p>
            <a:fld id="{4A66DEDD-2F43-439F-90B9-7CCC3BCB1DEF}" type="slidenum">
              <a:rPr lang="en-US" smtClean="0"/>
              <a:t>23</a:t>
            </a:fld>
            <a:endParaRPr lang="en-US"/>
          </a:p>
        </p:txBody>
      </p:sp>
    </p:spTree>
    <p:extLst>
      <p:ext uri="{BB962C8B-B14F-4D97-AF65-F5344CB8AC3E}">
        <p14:creationId xmlns:p14="http://schemas.microsoft.com/office/powerpoint/2010/main" val="393689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Straight thru on the left and taper bored</a:t>
            </a:r>
            <a:r>
              <a:rPr lang="en-US" baseline="0" smtClean="0"/>
              <a:t> on the right</a:t>
            </a:r>
            <a:endParaRPr lang="en-US"/>
          </a:p>
        </p:txBody>
      </p:sp>
      <p:sp>
        <p:nvSpPr>
          <p:cNvPr id="4" name="Slide Number Placeholder 3"/>
          <p:cNvSpPr>
            <a:spLocks noGrp="1"/>
          </p:cNvSpPr>
          <p:nvPr>
            <p:ph type="sldNum" sz="quarter" idx="10"/>
          </p:nvPr>
        </p:nvSpPr>
        <p:spPr/>
        <p:txBody>
          <a:bodyPr/>
          <a:lstStyle/>
          <a:p>
            <a:fld id="{4A66DEDD-2F43-439F-90B9-7CCC3BCB1DEF}" type="slidenum">
              <a:rPr lang="en-US" smtClean="0"/>
              <a:t>24</a:t>
            </a:fld>
            <a:endParaRPr lang="en-US"/>
          </a:p>
        </p:txBody>
      </p:sp>
    </p:spTree>
    <p:extLst>
      <p:ext uri="{BB962C8B-B14F-4D97-AF65-F5344CB8AC3E}">
        <p14:creationId xmlns:p14="http://schemas.microsoft.com/office/powerpoint/2010/main" val="183557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To get SIFs</a:t>
            </a:r>
            <a:r>
              <a:rPr lang="en-US" baseline="0" smtClean="0"/>
              <a:t> from FEA we need a reasonable definition of a SIF so that we know what we’re looking for.</a:t>
            </a:r>
            <a:endParaRPr lang="en-US"/>
          </a:p>
        </p:txBody>
      </p:sp>
      <p:sp>
        <p:nvSpPr>
          <p:cNvPr id="4" name="Slide Number Placeholder 3"/>
          <p:cNvSpPr>
            <a:spLocks noGrp="1"/>
          </p:cNvSpPr>
          <p:nvPr>
            <p:ph type="sldNum" sz="quarter" idx="10"/>
          </p:nvPr>
        </p:nvSpPr>
        <p:spPr/>
        <p:txBody>
          <a:bodyPr/>
          <a:lstStyle/>
          <a:p>
            <a:fld id="{CA90A84E-4868-470D-9BE3-971537CD8B71}" type="slidenum">
              <a:rPr lang="en-US" smtClean="0"/>
              <a:t>31</a:t>
            </a:fld>
            <a:endParaRPr lang="en-US"/>
          </a:p>
        </p:txBody>
      </p:sp>
    </p:spTree>
    <p:extLst>
      <p:ext uri="{BB962C8B-B14F-4D97-AF65-F5344CB8AC3E}">
        <p14:creationId xmlns:p14="http://schemas.microsoft.com/office/powerpoint/2010/main" val="747700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What are</a:t>
            </a:r>
            <a:r>
              <a:rPr lang="en-US" baseline="0" smtClean="0"/>
              <a:t> our recommendation?  Below 3125 cycles at the point where f=1.2 – limit f=1.2 – this is as per the code.</a:t>
            </a:r>
          </a:p>
          <a:p>
            <a:endParaRPr lang="en-US" baseline="0" smtClean="0"/>
          </a:p>
          <a:p>
            <a:r>
              <a:rPr lang="en-US" baseline="0" smtClean="0"/>
              <a:t>Up to 10718 use f = 6N-0.2 per Markl to cover any Ke geometry.</a:t>
            </a:r>
          </a:p>
          <a:p>
            <a:endParaRPr lang="en-US" baseline="0" smtClean="0"/>
          </a:p>
          <a:p>
            <a:r>
              <a:rPr lang="en-US" baseline="0" smtClean="0"/>
              <a:t>Above 10718 use the Hinnant slope.</a:t>
            </a:r>
          </a:p>
          <a:p>
            <a:endParaRPr lang="en-US" baseline="0" smtClean="0"/>
          </a:p>
          <a:p>
            <a:r>
              <a:rPr lang="en-US" baseline="0" smtClean="0"/>
              <a:t>Above 10^7 use a high cycle slope – where we recognize that high cycle life is strongly influenced by weld quality, shape, etc.</a:t>
            </a:r>
            <a:endParaRPr lang="en-US"/>
          </a:p>
        </p:txBody>
      </p:sp>
      <p:sp>
        <p:nvSpPr>
          <p:cNvPr id="4" name="Slide Number Placeholder 3"/>
          <p:cNvSpPr>
            <a:spLocks noGrp="1"/>
          </p:cNvSpPr>
          <p:nvPr>
            <p:ph type="sldNum" sz="quarter" idx="10"/>
          </p:nvPr>
        </p:nvSpPr>
        <p:spPr/>
        <p:txBody>
          <a:bodyPr/>
          <a:lstStyle/>
          <a:p>
            <a:fld id="{A2D96FBF-1F88-4DE7-B4C9-407AB7E2E532}" type="slidenum">
              <a:rPr lang="en-US" smtClean="0"/>
              <a:t>32</a:t>
            </a:fld>
            <a:endParaRPr lang="en-US"/>
          </a:p>
        </p:txBody>
      </p:sp>
    </p:spTree>
    <p:extLst>
      <p:ext uri="{BB962C8B-B14F-4D97-AF65-F5344CB8AC3E}">
        <p14:creationId xmlns:p14="http://schemas.microsoft.com/office/powerpoint/2010/main" val="1947030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Three+ years ago the ASME initiated project ST-LLC 07-02.   The results of that project have been presented at the ASME</a:t>
            </a:r>
            <a:r>
              <a:rPr lang="en-US" baseline="0" dirty="0" smtClean="0"/>
              <a:t> Mechanical Design Committee, are in the public committee meeting minutes, and are being presented by Mr. Peter Vu in Arkansas on April 02 to the ASME Career Technical Conference.</a:t>
            </a:r>
            <a:endParaRPr lang="en-US" dirty="0"/>
          </a:p>
        </p:txBody>
      </p:sp>
      <p:sp>
        <p:nvSpPr>
          <p:cNvPr id="4" name="Slide Number Placeholder 3"/>
          <p:cNvSpPr>
            <a:spLocks noGrp="1"/>
          </p:cNvSpPr>
          <p:nvPr>
            <p:ph type="sldNum" sz="quarter" idx="10"/>
          </p:nvPr>
        </p:nvSpPr>
        <p:spPr/>
        <p:txBody>
          <a:bodyPr/>
          <a:lstStyle/>
          <a:p>
            <a:fld id="{E98FC0DC-C914-4E8A-9E93-7100C5D5CD9B}" type="slidenum">
              <a:rPr lang="en-US" smtClean="0"/>
              <a:pPr/>
              <a:t>43</a:t>
            </a:fld>
            <a:endParaRPr lang="en-US"/>
          </a:p>
        </p:txBody>
      </p:sp>
    </p:spTree>
    <p:extLst>
      <p:ext uri="{BB962C8B-B14F-4D97-AF65-F5344CB8AC3E}">
        <p14:creationId xmlns:p14="http://schemas.microsoft.com/office/powerpoint/2010/main" val="546873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11ECBD-A5E8-4022-8222-5F439C37C71A}" type="datetime1">
              <a:rPr lang="en-US" smtClean="0"/>
              <a:t>6/28/2015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5442F-1499-4E7A-9D9C-E7E226BA79B5}" type="slidenum">
              <a:rPr lang="en-US" smtClean="0"/>
              <a:t>‹#›</a:t>
            </a:fld>
            <a:endParaRPr lang="en-US"/>
          </a:p>
        </p:txBody>
      </p:sp>
    </p:spTree>
    <p:extLst>
      <p:ext uri="{BB962C8B-B14F-4D97-AF65-F5344CB8AC3E}">
        <p14:creationId xmlns:p14="http://schemas.microsoft.com/office/powerpoint/2010/main" val="2808727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5A3490-3711-462C-AF33-0DE6C81DACEC}" type="datetime1">
              <a:rPr lang="en-US" smtClean="0"/>
              <a:t>6/28/2015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5442F-1499-4E7A-9D9C-E7E226BA79B5}" type="slidenum">
              <a:rPr lang="en-US" smtClean="0"/>
              <a:t>‹#›</a:t>
            </a:fld>
            <a:endParaRPr lang="en-US"/>
          </a:p>
        </p:txBody>
      </p:sp>
    </p:spTree>
    <p:extLst>
      <p:ext uri="{BB962C8B-B14F-4D97-AF65-F5344CB8AC3E}">
        <p14:creationId xmlns:p14="http://schemas.microsoft.com/office/powerpoint/2010/main" val="233352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799861-35EC-4225-8115-D94BC8F79DB5}" type="datetime1">
              <a:rPr lang="en-US" smtClean="0"/>
              <a:t>6/28/2015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5442F-1499-4E7A-9D9C-E7E226BA79B5}" type="slidenum">
              <a:rPr lang="en-US" smtClean="0"/>
              <a:t>‹#›</a:t>
            </a:fld>
            <a:endParaRPr lang="en-US"/>
          </a:p>
        </p:txBody>
      </p:sp>
    </p:spTree>
    <p:extLst>
      <p:ext uri="{BB962C8B-B14F-4D97-AF65-F5344CB8AC3E}">
        <p14:creationId xmlns:p14="http://schemas.microsoft.com/office/powerpoint/2010/main" val="2409575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74DF6-DB96-4E69-9FDE-CFD3C144BF9C}" type="datetime1">
              <a:rPr lang="en-US" smtClean="0"/>
              <a:t>6/28/2015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5442F-1499-4E7A-9D9C-E7E226BA79B5}" type="slidenum">
              <a:rPr lang="en-US" smtClean="0"/>
              <a:t>‹#›</a:t>
            </a:fld>
            <a:endParaRPr lang="en-US"/>
          </a:p>
        </p:txBody>
      </p:sp>
    </p:spTree>
    <p:extLst>
      <p:ext uri="{BB962C8B-B14F-4D97-AF65-F5344CB8AC3E}">
        <p14:creationId xmlns:p14="http://schemas.microsoft.com/office/powerpoint/2010/main" val="51557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166C13-2B9D-4F92-9234-EADDBEC80A45}" type="datetime1">
              <a:rPr lang="en-US" smtClean="0"/>
              <a:t>6/28/2015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5442F-1499-4E7A-9D9C-E7E226BA79B5}" type="slidenum">
              <a:rPr lang="en-US" smtClean="0"/>
              <a:t>‹#›</a:t>
            </a:fld>
            <a:endParaRPr lang="en-US"/>
          </a:p>
        </p:txBody>
      </p:sp>
    </p:spTree>
    <p:extLst>
      <p:ext uri="{BB962C8B-B14F-4D97-AF65-F5344CB8AC3E}">
        <p14:creationId xmlns:p14="http://schemas.microsoft.com/office/powerpoint/2010/main" val="645961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B3E819-29B5-4CAD-AEE5-250046CD321C}" type="datetime1">
              <a:rPr lang="en-US" smtClean="0"/>
              <a:t>6/28/2015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5442F-1499-4E7A-9D9C-E7E226BA79B5}" type="slidenum">
              <a:rPr lang="en-US" smtClean="0"/>
              <a:t>‹#›</a:t>
            </a:fld>
            <a:endParaRPr lang="en-US"/>
          </a:p>
        </p:txBody>
      </p:sp>
    </p:spTree>
    <p:extLst>
      <p:ext uri="{BB962C8B-B14F-4D97-AF65-F5344CB8AC3E}">
        <p14:creationId xmlns:p14="http://schemas.microsoft.com/office/powerpoint/2010/main" val="150963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BE5BF2-810E-4DEE-A5EB-2E0EBCA58AC5}" type="datetime1">
              <a:rPr lang="en-US" smtClean="0"/>
              <a:t>6/28/2015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45442F-1499-4E7A-9D9C-E7E226BA79B5}" type="slidenum">
              <a:rPr lang="en-US" smtClean="0"/>
              <a:t>‹#›</a:t>
            </a:fld>
            <a:endParaRPr lang="en-US"/>
          </a:p>
        </p:txBody>
      </p:sp>
    </p:spTree>
    <p:extLst>
      <p:ext uri="{BB962C8B-B14F-4D97-AF65-F5344CB8AC3E}">
        <p14:creationId xmlns:p14="http://schemas.microsoft.com/office/powerpoint/2010/main" val="1912088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968AD7-F9A9-46AF-86F8-8C8793B4D690}" type="datetime1">
              <a:rPr lang="en-US" smtClean="0"/>
              <a:t>6/28/2015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45442F-1499-4E7A-9D9C-E7E226BA79B5}" type="slidenum">
              <a:rPr lang="en-US" smtClean="0"/>
              <a:t>‹#›</a:t>
            </a:fld>
            <a:endParaRPr lang="en-US"/>
          </a:p>
        </p:txBody>
      </p:sp>
    </p:spTree>
    <p:extLst>
      <p:ext uri="{BB962C8B-B14F-4D97-AF65-F5344CB8AC3E}">
        <p14:creationId xmlns:p14="http://schemas.microsoft.com/office/powerpoint/2010/main" val="3673640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3212E8-23F6-4FB7-ACCD-FAE83B532771}" type="datetime1">
              <a:rPr lang="en-US" smtClean="0"/>
              <a:t>6/28/2015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45442F-1499-4E7A-9D9C-E7E226BA79B5}" type="slidenum">
              <a:rPr lang="en-US" smtClean="0"/>
              <a:t>‹#›</a:t>
            </a:fld>
            <a:endParaRPr lang="en-US"/>
          </a:p>
        </p:txBody>
      </p:sp>
    </p:spTree>
    <p:extLst>
      <p:ext uri="{BB962C8B-B14F-4D97-AF65-F5344CB8AC3E}">
        <p14:creationId xmlns:p14="http://schemas.microsoft.com/office/powerpoint/2010/main" val="1121212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90227C-7727-43E8-811C-4EE00BD40F29}" type="datetime1">
              <a:rPr lang="en-US" smtClean="0"/>
              <a:t>6/28/2015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5442F-1499-4E7A-9D9C-E7E226BA79B5}" type="slidenum">
              <a:rPr lang="en-US" smtClean="0"/>
              <a:t>‹#›</a:t>
            </a:fld>
            <a:endParaRPr lang="en-US"/>
          </a:p>
        </p:txBody>
      </p:sp>
    </p:spTree>
    <p:extLst>
      <p:ext uri="{BB962C8B-B14F-4D97-AF65-F5344CB8AC3E}">
        <p14:creationId xmlns:p14="http://schemas.microsoft.com/office/powerpoint/2010/main" val="1898184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E6159B-5A4B-4929-ADFF-A341EBDADC02}" type="datetime1">
              <a:rPr lang="en-US" smtClean="0"/>
              <a:t>6/28/2015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5442F-1499-4E7A-9D9C-E7E226BA79B5}" type="slidenum">
              <a:rPr lang="en-US" smtClean="0"/>
              <a:t>‹#›</a:t>
            </a:fld>
            <a:endParaRPr lang="en-US"/>
          </a:p>
        </p:txBody>
      </p:sp>
    </p:spTree>
    <p:extLst>
      <p:ext uri="{BB962C8B-B14F-4D97-AF65-F5344CB8AC3E}">
        <p14:creationId xmlns:p14="http://schemas.microsoft.com/office/powerpoint/2010/main" val="415513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AF512-A08D-4BC0-ABAE-EC0FAB67E996}" type="datetime1">
              <a:rPr lang="en-US" smtClean="0"/>
              <a:t>6/28/2015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45442F-1499-4E7A-9D9C-E7E226BA79B5}" type="slidenum">
              <a:rPr lang="en-US" smtClean="0"/>
              <a:t>‹#›</a:t>
            </a:fld>
            <a:endParaRPr lang="en-US"/>
          </a:p>
        </p:txBody>
      </p:sp>
    </p:spTree>
    <p:extLst>
      <p:ext uri="{BB962C8B-B14F-4D97-AF65-F5344CB8AC3E}">
        <p14:creationId xmlns:p14="http://schemas.microsoft.com/office/powerpoint/2010/main" val="359756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262441"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8345442F-1499-4E7A-9D9C-E7E226BA79B5}" type="slidenum">
              <a:rPr lang="en-US" smtClean="0"/>
              <a:t>1</a:t>
            </a:fld>
            <a:endParaRPr lang="en-US"/>
          </a:p>
        </p:txBody>
      </p:sp>
    </p:spTree>
    <p:extLst>
      <p:ext uri="{BB962C8B-B14F-4D97-AF65-F5344CB8AC3E}">
        <p14:creationId xmlns:p14="http://schemas.microsoft.com/office/powerpoint/2010/main" val="4041840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A36A1D02-C69D-423B-9273-7033AA9F9106}" type="slidenum">
              <a:rPr lang="en-US"/>
              <a:pPr/>
              <a:t>10</a:t>
            </a:fld>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l="2483"/>
          <a:stretch>
            <a:fillRect/>
          </a:stretch>
        </p:blipFill>
        <p:spPr bwMode="auto">
          <a:xfrm>
            <a:off x="2209800" y="1371600"/>
            <a:ext cx="504825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373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B68A30F1-9439-4B6B-8E7D-494069DE8632}" type="slidenum">
              <a:rPr lang="en-US"/>
              <a:pPr/>
              <a:t>11</a:t>
            </a:fld>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7200"/>
            <a:ext cx="6210300"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57250" y="5486400"/>
            <a:ext cx="7239000" cy="923330"/>
          </a:xfrm>
          <a:prstGeom prst="rect">
            <a:avLst/>
          </a:prstGeom>
          <a:noFill/>
        </p:spPr>
        <p:txBody>
          <a:bodyPr wrap="square" rtlCol="0">
            <a:spAutoFit/>
          </a:bodyPr>
          <a:lstStyle/>
          <a:p>
            <a:r>
              <a:rPr lang="en-US" b="1" smtClean="0"/>
              <a:t>Be careful with SIFs developed over a very short cycle range.  If possible get values at low and high cycles.  SIFs for cycles &lt; 5000 involve plastic behavior in crack formation and growth.</a:t>
            </a:r>
            <a:endParaRPr lang="en-US" b="1"/>
          </a:p>
        </p:txBody>
      </p:sp>
    </p:spTree>
    <p:extLst>
      <p:ext uri="{BB962C8B-B14F-4D97-AF65-F5344CB8AC3E}">
        <p14:creationId xmlns:p14="http://schemas.microsoft.com/office/powerpoint/2010/main" val="1228483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F1AE8D-2F46-47D1-9C50-67E1E1A51C4A}" type="slidenum">
              <a:rPr lang="en-US" smtClean="0"/>
              <a:t>12</a:t>
            </a:fld>
            <a:endParaRPr lang="en-US"/>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457200"/>
            <a:ext cx="8267700"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 y="5562600"/>
            <a:ext cx="6781800" cy="369332"/>
          </a:xfrm>
          <a:prstGeom prst="rect">
            <a:avLst/>
          </a:prstGeom>
          <a:noFill/>
        </p:spPr>
        <p:txBody>
          <a:bodyPr wrap="square" rtlCol="0">
            <a:spAutoFit/>
          </a:bodyPr>
          <a:lstStyle/>
          <a:p>
            <a:r>
              <a:rPr lang="en-US" smtClean="0"/>
              <a:t>4” Std. Wall Unreinforced Fabricated Tee (Sketch 2.3) [1950-2013]</a:t>
            </a:r>
            <a:endParaRPr lang="en-US"/>
          </a:p>
        </p:txBody>
      </p:sp>
    </p:spTree>
    <p:extLst>
      <p:ext uri="{BB962C8B-B14F-4D97-AF65-F5344CB8AC3E}">
        <p14:creationId xmlns:p14="http://schemas.microsoft.com/office/powerpoint/2010/main" val="3090099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7924800" cy="633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3BFE1500-8FD8-4099-91B7-284577770D66}" type="slidenum">
              <a:rPr lang="en-US" smtClean="0"/>
              <a:t>13</a:t>
            </a:fld>
            <a:endParaRPr lang="en-US"/>
          </a:p>
        </p:txBody>
      </p:sp>
    </p:spTree>
    <p:extLst>
      <p:ext uri="{BB962C8B-B14F-4D97-AF65-F5344CB8AC3E}">
        <p14:creationId xmlns:p14="http://schemas.microsoft.com/office/powerpoint/2010/main" val="3289279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62000"/>
            <a:ext cx="8077200" cy="4247317"/>
          </a:xfrm>
          <a:prstGeom prst="rect">
            <a:avLst/>
          </a:prstGeom>
          <a:noFill/>
        </p:spPr>
        <p:txBody>
          <a:bodyPr wrap="square" rtlCol="0">
            <a:spAutoFit/>
          </a:bodyPr>
          <a:lstStyle/>
          <a:p>
            <a:r>
              <a:rPr lang="en-US" smtClean="0"/>
              <a:t>When comparing SIFs to validate the finite element model you should recognize that there are at least three distinct regions in the cycle diagram where SIFs will vary from one to another, and that, as the cycle count gets smaller the different in the SIFs gets larger.  You can also note that each of the methods converges at between 10,000 and 20,000 cycles, so the desire is to find SIF tests in that range and then to compare them to the finite element model.  The alternative is to:</a:t>
            </a:r>
          </a:p>
          <a:p>
            <a:endParaRPr lang="en-US"/>
          </a:p>
          <a:p>
            <a:r>
              <a:rPr lang="en-US" smtClean="0"/>
              <a:t>1)Use the twice yield method to compare strain from the finite element model to strain from a cantilever butt weld.    Essentially plot Ke as a function of elastic displacement and compare it to either a cantilever test or the predicted result from a  4pt bend test.  From this method, determine the girth butt weld curve that should be used with the SIF result in the low cycle range to predict the SIF.</a:t>
            </a:r>
          </a:p>
          <a:p>
            <a:endParaRPr lang="en-US"/>
          </a:p>
          <a:p>
            <a:r>
              <a:rPr lang="en-US" smtClean="0"/>
              <a:t>2)Test data indicates that inplane fabricated tees follow the Markl curve for example, while out-of-plane fabricated tees tend to follow the Hinnant girth butt weld curve.</a:t>
            </a:r>
            <a:endParaRPr lang="en-US"/>
          </a:p>
        </p:txBody>
      </p:sp>
      <p:sp>
        <p:nvSpPr>
          <p:cNvPr id="3" name="Slide Number Placeholder 2"/>
          <p:cNvSpPr>
            <a:spLocks noGrp="1"/>
          </p:cNvSpPr>
          <p:nvPr>
            <p:ph type="sldNum" sz="quarter" idx="12"/>
          </p:nvPr>
        </p:nvSpPr>
        <p:spPr/>
        <p:txBody>
          <a:bodyPr/>
          <a:lstStyle/>
          <a:p>
            <a:fld id="{8345442F-1499-4E7A-9D9C-E7E226BA79B5}" type="slidenum">
              <a:rPr lang="en-US" smtClean="0"/>
              <a:t>14</a:t>
            </a:fld>
            <a:endParaRPr lang="en-US"/>
          </a:p>
        </p:txBody>
      </p:sp>
    </p:spTree>
    <p:extLst>
      <p:ext uri="{BB962C8B-B14F-4D97-AF65-F5344CB8AC3E}">
        <p14:creationId xmlns:p14="http://schemas.microsoft.com/office/powerpoint/2010/main" val="4086375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58" y="457200"/>
            <a:ext cx="779145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49" y="3324769"/>
            <a:ext cx="76009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BFE1500-8FD8-4099-91B7-284577770D66}" type="slidenum">
              <a:rPr lang="en-US" smtClean="0"/>
              <a:t>15</a:t>
            </a:fld>
            <a:endParaRPr lang="en-US"/>
          </a:p>
        </p:txBody>
      </p:sp>
    </p:spTree>
    <p:extLst>
      <p:ext uri="{BB962C8B-B14F-4D97-AF65-F5344CB8AC3E}">
        <p14:creationId xmlns:p14="http://schemas.microsoft.com/office/powerpoint/2010/main" val="1083416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cstate="print"/>
          <a:srcRect/>
          <a:stretch>
            <a:fillRect/>
          </a:stretch>
        </p:blipFill>
        <p:spPr bwMode="auto">
          <a:xfrm>
            <a:off x="820760" y="0"/>
            <a:ext cx="8323240" cy="65532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656F9960-4362-4F0E-B5DD-5F79474C2233}" type="slidenum">
              <a:rPr lang="en-US" smtClean="0"/>
              <a:pPr/>
              <a:t>16</a:t>
            </a:fld>
            <a:endParaRPr lang="en-US"/>
          </a:p>
        </p:txBody>
      </p:sp>
      <p:sp>
        <p:nvSpPr>
          <p:cNvPr id="4" name="Right Arrow 3"/>
          <p:cNvSpPr/>
          <p:nvPr/>
        </p:nvSpPr>
        <p:spPr>
          <a:xfrm>
            <a:off x="762000" y="1600200"/>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1600200"/>
            <a:ext cx="609600" cy="369332"/>
          </a:xfrm>
          <a:prstGeom prst="rect">
            <a:avLst/>
          </a:prstGeom>
          <a:noFill/>
        </p:spPr>
        <p:txBody>
          <a:bodyPr wrap="square" rtlCol="0">
            <a:spAutoFit/>
          </a:bodyPr>
          <a:lstStyle/>
          <a:p>
            <a:r>
              <a:rPr lang="en-US" b="1" dirty="0" smtClean="0"/>
              <a:t>1.35</a:t>
            </a:r>
            <a:endParaRPr lang="en-US" b="1" dirty="0"/>
          </a:p>
        </p:txBody>
      </p:sp>
    </p:spTree>
    <p:extLst>
      <p:ext uri="{BB962C8B-B14F-4D97-AF65-F5344CB8AC3E}">
        <p14:creationId xmlns:p14="http://schemas.microsoft.com/office/powerpoint/2010/main" val="1604464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0DF893-57C8-49D5-B4C6-69BD9D203D96}" type="slidenum">
              <a:rPr lang="en-US" smtClean="0"/>
              <a:pPr/>
              <a:t>17</a:t>
            </a:fld>
            <a:endParaRPr lang="en-US"/>
          </a:p>
        </p:txBody>
      </p:sp>
      <p:sp>
        <p:nvSpPr>
          <p:cNvPr id="5" name="TextBox 4"/>
          <p:cNvSpPr txBox="1"/>
          <p:nvPr/>
        </p:nvSpPr>
        <p:spPr>
          <a:xfrm>
            <a:off x="368710" y="685800"/>
            <a:ext cx="8305800" cy="5693866"/>
          </a:xfrm>
          <a:prstGeom prst="rect">
            <a:avLst/>
          </a:prstGeom>
          <a:noFill/>
        </p:spPr>
        <p:txBody>
          <a:bodyPr wrap="square" rtlCol="0">
            <a:spAutoFit/>
          </a:bodyPr>
          <a:lstStyle/>
          <a:p>
            <a:r>
              <a:rPr lang="en-US" sz="2200" b="1" dirty="0" smtClean="0"/>
              <a:t>Key Mean Stress to Failure Equations (psi, range)</a:t>
            </a:r>
          </a:p>
          <a:p>
            <a:endParaRPr lang="en-US" dirty="0" smtClean="0"/>
          </a:p>
          <a:p>
            <a:r>
              <a:rPr lang="en-US" smtClean="0"/>
              <a:t>PRG/Hinnant (welds)</a:t>
            </a:r>
            <a:r>
              <a:rPr lang="en-US" dirty="0" smtClean="0"/>
              <a:t>	</a:t>
            </a:r>
            <a:r>
              <a:rPr lang="en-US" smtClean="0"/>
              <a:t>1,895,000 N</a:t>
            </a:r>
            <a:r>
              <a:rPr lang="en-US" baseline="30000" smtClean="0"/>
              <a:t>-0.3353	</a:t>
            </a:r>
          </a:p>
          <a:p>
            <a:r>
              <a:rPr lang="en-US" baseline="30000"/>
              <a:t>	</a:t>
            </a:r>
            <a:r>
              <a:rPr lang="en-US" baseline="30000" smtClean="0"/>
              <a:t>		</a:t>
            </a:r>
            <a:r>
              <a:rPr lang="en-US" smtClean="0"/>
              <a:t>;nominal M/Z stress range to failure (girth weld) </a:t>
            </a:r>
            <a:endParaRPr lang="en-US" dirty="0" smtClean="0"/>
          </a:p>
          <a:p>
            <a:endParaRPr lang="en-US" dirty="0" smtClean="0"/>
          </a:p>
          <a:p>
            <a:r>
              <a:rPr lang="en-US" smtClean="0"/>
              <a:t>Markl (welds):</a:t>
            </a:r>
            <a:r>
              <a:rPr lang="en-US" dirty="0" smtClean="0"/>
              <a:t>		490,000 N</a:t>
            </a:r>
            <a:r>
              <a:rPr lang="en-US" baseline="30000" dirty="0" smtClean="0"/>
              <a:t>-0.2</a:t>
            </a:r>
          </a:p>
          <a:p>
            <a:r>
              <a:rPr lang="en-US" smtClean="0"/>
              <a:t>			;nominal M/Z stress amplitude to failure (girth weld)</a:t>
            </a:r>
          </a:p>
          <a:p>
            <a:endParaRPr lang="en-US" dirty="0" smtClean="0"/>
          </a:p>
          <a:p>
            <a:r>
              <a:rPr lang="en-US" dirty="0" smtClean="0"/>
              <a:t>ASME Welded Mean:	1,576,317 N</a:t>
            </a:r>
            <a:r>
              <a:rPr lang="en-US" baseline="30000" dirty="0" smtClean="0"/>
              <a:t>-0.3195</a:t>
            </a:r>
          </a:p>
          <a:p>
            <a:r>
              <a:rPr lang="en-US" smtClean="0"/>
              <a:t>			;nominal M/Z stress range to failure (VIII-2 Part 5)</a:t>
            </a:r>
          </a:p>
          <a:p>
            <a:r>
              <a:rPr lang="en-US"/>
              <a:t>	</a:t>
            </a:r>
            <a:r>
              <a:rPr lang="en-US" smtClean="0"/>
              <a:t>		;simplifications for all coeffiients. For information only.</a:t>
            </a:r>
          </a:p>
          <a:p>
            <a:endParaRPr lang="en-US" dirty="0" smtClean="0"/>
          </a:p>
          <a:p>
            <a:r>
              <a:rPr lang="en-US" dirty="0" smtClean="0"/>
              <a:t>Polished Bar:		2(8664N</a:t>
            </a:r>
            <a:r>
              <a:rPr lang="en-US" baseline="30000" dirty="0" smtClean="0"/>
              <a:t>-0.5</a:t>
            </a:r>
            <a:r>
              <a:rPr lang="en-US" dirty="0" smtClean="0"/>
              <a:t> + 21.6) </a:t>
            </a:r>
            <a:r>
              <a:rPr lang="en-US" smtClean="0"/>
              <a:t>x 1000</a:t>
            </a:r>
          </a:p>
          <a:p>
            <a:r>
              <a:rPr lang="en-US"/>
              <a:t>	</a:t>
            </a:r>
            <a:r>
              <a:rPr lang="en-US" smtClean="0"/>
              <a:t>		;smoothed bar stress range to failure</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N = Cycle to failure</a:t>
            </a:r>
            <a:endParaRPr lang="en-US" dirty="0"/>
          </a:p>
        </p:txBody>
      </p:sp>
    </p:spTree>
    <p:extLst>
      <p:ext uri="{BB962C8B-B14F-4D97-AF65-F5344CB8AC3E}">
        <p14:creationId xmlns:p14="http://schemas.microsoft.com/office/powerpoint/2010/main" val="25533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7315200" cy="4524315"/>
          </a:xfrm>
          <a:prstGeom prst="rect">
            <a:avLst/>
          </a:prstGeom>
          <a:noFill/>
        </p:spPr>
        <p:txBody>
          <a:bodyPr wrap="square" rtlCol="0">
            <a:spAutoFit/>
          </a:bodyPr>
          <a:lstStyle/>
          <a:p>
            <a:r>
              <a:rPr lang="en-US" sz="3600" b="1" smtClean="0"/>
              <a:t>Don’t expect accurate SIFs for certain geometries.</a:t>
            </a:r>
          </a:p>
          <a:p>
            <a:endParaRPr lang="en-US" sz="3600" b="1"/>
          </a:p>
          <a:p>
            <a:r>
              <a:rPr lang="en-US" sz="3600" b="1" smtClean="0"/>
              <a:t>If you don’t know the geometry you can’t predict the SIF from a finite element calculation.</a:t>
            </a:r>
          </a:p>
          <a:p>
            <a:endParaRPr lang="en-US" sz="3600" b="1"/>
          </a:p>
          <a:p>
            <a:r>
              <a:rPr lang="en-US" sz="3600" b="1" smtClean="0"/>
              <a:t>What are examples of this.</a:t>
            </a:r>
            <a:endParaRPr lang="en-US" sz="3600" b="1"/>
          </a:p>
        </p:txBody>
      </p:sp>
      <p:sp>
        <p:nvSpPr>
          <p:cNvPr id="3" name="Slide Number Placeholder 2"/>
          <p:cNvSpPr>
            <a:spLocks noGrp="1"/>
          </p:cNvSpPr>
          <p:nvPr>
            <p:ph type="sldNum" sz="quarter" idx="12"/>
          </p:nvPr>
        </p:nvSpPr>
        <p:spPr/>
        <p:txBody>
          <a:bodyPr/>
          <a:lstStyle/>
          <a:p>
            <a:fld id="{8345442F-1499-4E7A-9D9C-E7E226BA79B5}" type="slidenum">
              <a:rPr lang="en-US" smtClean="0"/>
              <a:t>18</a:t>
            </a:fld>
            <a:endParaRPr lang="en-US"/>
          </a:p>
        </p:txBody>
      </p:sp>
    </p:spTree>
    <p:extLst>
      <p:ext uri="{BB962C8B-B14F-4D97-AF65-F5344CB8AC3E}">
        <p14:creationId xmlns:p14="http://schemas.microsoft.com/office/powerpoint/2010/main" val="447449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8067" name="Picture 3"/>
          <p:cNvPicPr>
            <a:picLocks noChangeAspect="1" noChangeArrowheads="1"/>
          </p:cNvPicPr>
          <p:nvPr/>
        </p:nvPicPr>
        <p:blipFill>
          <a:blip r:embed="rId2" cstate="print"/>
          <a:srcRect t="18781"/>
          <a:stretch>
            <a:fillRect/>
          </a:stretch>
        </p:blipFill>
        <p:spPr bwMode="auto">
          <a:xfrm>
            <a:off x="4825632" y="0"/>
            <a:ext cx="4318368" cy="4613275"/>
          </a:xfrm>
          <a:prstGeom prst="rect">
            <a:avLst/>
          </a:prstGeom>
          <a:noFill/>
        </p:spPr>
      </p:pic>
      <p:sp>
        <p:nvSpPr>
          <p:cNvPr id="8807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8069" name="Picture 5"/>
          <p:cNvPicPr>
            <a:picLocks noChangeAspect="1" noChangeArrowheads="1"/>
          </p:cNvPicPr>
          <p:nvPr/>
        </p:nvPicPr>
        <p:blipFill>
          <a:blip r:embed="rId3" cstate="print"/>
          <a:srcRect/>
          <a:stretch>
            <a:fillRect/>
          </a:stretch>
        </p:blipFill>
        <p:spPr bwMode="auto">
          <a:xfrm rot="5400000">
            <a:off x="601121" y="-601121"/>
            <a:ext cx="3598357" cy="4800603"/>
          </a:xfrm>
          <a:prstGeom prst="rect">
            <a:avLst/>
          </a:prstGeom>
          <a:noFill/>
        </p:spPr>
      </p:pic>
      <p:sp>
        <p:nvSpPr>
          <p:cNvPr id="7" name="Slide Number Placeholder 6"/>
          <p:cNvSpPr>
            <a:spLocks noGrp="1"/>
          </p:cNvSpPr>
          <p:nvPr>
            <p:ph type="sldNum" sz="quarter" idx="12"/>
          </p:nvPr>
        </p:nvSpPr>
        <p:spPr>
          <a:xfrm>
            <a:off x="6629400" y="6248400"/>
            <a:ext cx="2133600" cy="365125"/>
          </a:xfrm>
        </p:spPr>
        <p:txBody>
          <a:bodyPr/>
          <a:lstStyle/>
          <a:p>
            <a:fld id="{D806B12C-8CE2-48B5-AA82-2AFE3496E29E}" type="slidenum">
              <a:rPr lang="en-US" smtClean="0"/>
              <a:pPr/>
              <a:t>19</a:t>
            </a:fld>
            <a:endParaRPr lang="en-US"/>
          </a:p>
        </p:txBody>
      </p:sp>
      <p:pic>
        <p:nvPicPr>
          <p:cNvPr id="88066" name="Picture 2"/>
          <p:cNvPicPr>
            <a:picLocks noChangeAspect="1" noChangeArrowheads="1"/>
          </p:cNvPicPr>
          <p:nvPr/>
        </p:nvPicPr>
        <p:blipFill>
          <a:blip r:embed="rId4" cstate="print"/>
          <a:srcRect/>
          <a:stretch>
            <a:fillRect/>
          </a:stretch>
        </p:blipFill>
        <p:spPr bwMode="auto">
          <a:xfrm>
            <a:off x="6350304" y="3514725"/>
            <a:ext cx="2793696" cy="3343275"/>
          </a:xfrm>
          <a:prstGeom prst="rect">
            <a:avLst/>
          </a:prstGeom>
          <a:noFill/>
          <a:ln w="9525">
            <a:noFill/>
            <a:miter lim="800000"/>
            <a:headEnd/>
            <a:tailEnd/>
          </a:ln>
        </p:spPr>
      </p:pic>
      <p:pic>
        <p:nvPicPr>
          <p:cNvPr id="8" name="Picture 6"/>
          <p:cNvPicPr>
            <a:picLocks noChangeAspect="1" noChangeArrowheads="1"/>
          </p:cNvPicPr>
          <p:nvPr/>
        </p:nvPicPr>
        <p:blipFill>
          <a:blip r:embed="rId5" cstate="print"/>
          <a:srcRect/>
          <a:stretch>
            <a:fillRect/>
          </a:stretch>
        </p:blipFill>
        <p:spPr bwMode="auto">
          <a:xfrm>
            <a:off x="381000" y="3810000"/>
            <a:ext cx="2724150" cy="2752725"/>
          </a:xfrm>
          <a:prstGeom prst="rect">
            <a:avLst/>
          </a:prstGeom>
          <a:noFill/>
          <a:ln w="9525">
            <a:noFill/>
            <a:miter lim="800000"/>
            <a:headEnd/>
            <a:tailEnd/>
          </a:ln>
        </p:spPr>
      </p:pic>
      <p:pic>
        <p:nvPicPr>
          <p:cNvPr id="9" name="Picture 4"/>
          <p:cNvPicPr>
            <a:picLocks noChangeAspect="1" noChangeArrowheads="1"/>
          </p:cNvPicPr>
          <p:nvPr/>
        </p:nvPicPr>
        <p:blipFill>
          <a:blip r:embed="rId6" cstate="print"/>
          <a:srcRect/>
          <a:stretch>
            <a:fillRect/>
          </a:stretch>
        </p:blipFill>
        <p:spPr bwMode="auto">
          <a:xfrm>
            <a:off x="3429000" y="3352800"/>
            <a:ext cx="2929145" cy="3352800"/>
          </a:xfrm>
          <a:prstGeom prst="rect">
            <a:avLst/>
          </a:prstGeom>
          <a:noFill/>
          <a:ln w="9525">
            <a:noFill/>
            <a:miter lim="800000"/>
            <a:headEnd/>
            <a:tailEnd/>
          </a:ln>
        </p:spPr>
      </p:pic>
    </p:spTree>
    <p:extLst>
      <p:ext uri="{BB962C8B-B14F-4D97-AF65-F5344CB8AC3E}">
        <p14:creationId xmlns:p14="http://schemas.microsoft.com/office/powerpoint/2010/main" val="2396484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8836"/>
            <a:ext cx="741363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8345442F-1499-4E7A-9D9C-E7E226BA79B5}" type="slidenum">
              <a:rPr lang="en-US" smtClean="0"/>
              <a:t>2</a:t>
            </a:fld>
            <a:endParaRPr lang="en-US"/>
          </a:p>
        </p:txBody>
      </p:sp>
    </p:spTree>
    <p:extLst>
      <p:ext uri="{BB962C8B-B14F-4D97-AF65-F5344CB8AC3E}">
        <p14:creationId xmlns:p14="http://schemas.microsoft.com/office/powerpoint/2010/main" val="2426273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06B12C-8CE2-48B5-AA82-2AFE3496E29E}" type="slidenum">
              <a:rPr lang="en-US" smtClean="0"/>
              <a:pPr/>
              <a:t>20</a:t>
            </a:fld>
            <a:endParaRPr lang="en-US"/>
          </a:p>
        </p:txBody>
      </p:sp>
      <p:pic>
        <p:nvPicPr>
          <p:cNvPr id="3" name="Picture 2"/>
          <p:cNvPicPr/>
          <p:nvPr/>
        </p:nvPicPr>
        <p:blipFill>
          <a:blip r:embed="rId2" cstate="print"/>
          <a:srcRect/>
          <a:stretch>
            <a:fillRect/>
          </a:stretch>
        </p:blipFill>
        <p:spPr bwMode="auto">
          <a:xfrm>
            <a:off x="762000" y="152400"/>
            <a:ext cx="5562600" cy="4093688"/>
          </a:xfrm>
          <a:prstGeom prst="rect">
            <a:avLst/>
          </a:prstGeom>
          <a:noFill/>
          <a:ln w="9525">
            <a:noFill/>
            <a:miter lim="800000"/>
            <a:headEnd/>
            <a:tailEnd/>
          </a:ln>
        </p:spPr>
      </p:pic>
      <p:pic>
        <p:nvPicPr>
          <p:cNvPr id="4" name="Picture 3"/>
          <p:cNvPicPr/>
          <p:nvPr/>
        </p:nvPicPr>
        <p:blipFill>
          <a:blip r:embed="rId3" cstate="print"/>
          <a:srcRect/>
          <a:stretch>
            <a:fillRect/>
          </a:stretch>
        </p:blipFill>
        <p:spPr bwMode="auto">
          <a:xfrm>
            <a:off x="457200" y="4267200"/>
            <a:ext cx="7548600" cy="2468250"/>
          </a:xfrm>
          <a:prstGeom prst="rect">
            <a:avLst/>
          </a:prstGeom>
          <a:noFill/>
          <a:ln w="9525">
            <a:noFill/>
            <a:miter lim="800000"/>
            <a:headEnd/>
            <a:tailEnd/>
          </a:ln>
        </p:spPr>
      </p:pic>
    </p:spTree>
    <p:extLst>
      <p:ext uri="{BB962C8B-B14F-4D97-AF65-F5344CB8AC3E}">
        <p14:creationId xmlns:p14="http://schemas.microsoft.com/office/powerpoint/2010/main" val="2944885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609600" y="2819400"/>
            <a:ext cx="2819400" cy="3664708"/>
          </a:xfrm>
          <a:prstGeom prst="rect">
            <a:avLst/>
          </a:prstGeom>
          <a:noFill/>
          <a:ln w="9525">
            <a:noFill/>
            <a:miter lim="800000"/>
            <a:headEnd/>
            <a:tailEnd/>
          </a:ln>
        </p:spPr>
      </p:pic>
      <p:pic>
        <p:nvPicPr>
          <p:cNvPr id="130051" name="Picture 3"/>
          <p:cNvPicPr>
            <a:picLocks noChangeAspect="1" noChangeArrowheads="1"/>
          </p:cNvPicPr>
          <p:nvPr/>
        </p:nvPicPr>
        <p:blipFill>
          <a:blip r:embed="rId3" cstate="print"/>
          <a:srcRect/>
          <a:stretch>
            <a:fillRect/>
          </a:stretch>
        </p:blipFill>
        <p:spPr bwMode="auto">
          <a:xfrm>
            <a:off x="5181600" y="304800"/>
            <a:ext cx="3200400" cy="3487722"/>
          </a:xfrm>
          <a:prstGeom prst="rect">
            <a:avLst/>
          </a:prstGeom>
          <a:noFill/>
          <a:ln w="9525">
            <a:noFill/>
            <a:miter lim="800000"/>
            <a:headEnd/>
            <a:tailEnd/>
          </a:ln>
        </p:spPr>
      </p:pic>
      <p:pic>
        <p:nvPicPr>
          <p:cNvPr id="130052" name="Picture 4"/>
          <p:cNvPicPr>
            <a:picLocks noChangeAspect="1" noChangeArrowheads="1"/>
          </p:cNvPicPr>
          <p:nvPr/>
        </p:nvPicPr>
        <p:blipFill>
          <a:blip r:embed="rId4" cstate="print"/>
          <a:srcRect/>
          <a:stretch>
            <a:fillRect/>
          </a:stretch>
        </p:blipFill>
        <p:spPr bwMode="auto">
          <a:xfrm>
            <a:off x="152400" y="228600"/>
            <a:ext cx="3810000" cy="2486287"/>
          </a:xfrm>
          <a:prstGeom prst="rect">
            <a:avLst/>
          </a:prstGeom>
          <a:noFill/>
          <a:ln w="9525">
            <a:noFill/>
            <a:miter lim="800000"/>
            <a:headEnd/>
            <a:tailEnd/>
          </a:ln>
        </p:spPr>
      </p:pic>
      <p:pic>
        <p:nvPicPr>
          <p:cNvPr id="130053" name="Picture 5"/>
          <p:cNvPicPr>
            <a:picLocks noChangeAspect="1" noChangeArrowheads="1"/>
          </p:cNvPicPr>
          <p:nvPr/>
        </p:nvPicPr>
        <p:blipFill>
          <a:blip r:embed="rId5" cstate="print"/>
          <a:srcRect/>
          <a:stretch>
            <a:fillRect/>
          </a:stretch>
        </p:blipFill>
        <p:spPr bwMode="auto">
          <a:xfrm>
            <a:off x="3733800" y="3810000"/>
            <a:ext cx="3352800" cy="2861044"/>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D806B12C-8CE2-48B5-AA82-2AFE3496E29E}" type="slidenum">
              <a:rPr lang="en-US" smtClean="0"/>
              <a:pPr/>
              <a:t>21</a:t>
            </a:fld>
            <a:endParaRPr lang="en-US"/>
          </a:p>
        </p:txBody>
      </p:sp>
    </p:spTree>
    <p:extLst>
      <p:ext uri="{BB962C8B-B14F-4D97-AF65-F5344CB8AC3E}">
        <p14:creationId xmlns:p14="http://schemas.microsoft.com/office/powerpoint/2010/main" val="1838488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2286000" y="533400"/>
            <a:ext cx="6286500" cy="5610225"/>
          </a:xfrm>
          <a:prstGeom prst="rect">
            <a:avLst/>
          </a:prstGeom>
          <a:noFill/>
          <a:ln w="9525">
            <a:noFill/>
            <a:miter lim="800000"/>
            <a:headEnd/>
            <a:tailEnd/>
          </a:ln>
        </p:spPr>
      </p:pic>
      <p:pic>
        <p:nvPicPr>
          <p:cNvPr id="36868" name="Picture 4" descr="Untitled"/>
          <p:cNvPicPr>
            <a:picLocks noChangeAspect="1" noChangeArrowheads="1"/>
          </p:cNvPicPr>
          <p:nvPr/>
        </p:nvPicPr>
        <p:blipFill>
          <a:blip r:embed="rId3" cstate="print"/>
          <a:srcRect r="81250" b="79427"/>
          <a:stretch>
            <a:fillRect/>
          </a:stretch>
        </p:blipFill>
        <p:spPr bwMode="auto">
          <a:xfrm>
            <a:off x="304800" y="3657600"/>
            <a:ext cx="3505200" cy="281910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806B12C-8CE2-48B5-AA82-2AFE3496E29E}" type="slidenum">
              <a:rPr lang="en-US" smtClean="0"/>
              <a:pPr/>
              <a:t>22</a:t>
            </a:fld>
            <a:endParaRPr lang="en-US"/>
          </a:p>
        </p:txBody>
      </p:sp>
      <p:pic>
        <p:nvPicPr>
          <p:cNvPr id="9218" name="Picture 2"/>
          <p:cNvPicPr>
            <a:picLocks noChangeAspect="1" noChangeArrowheads="1"/>
          </p:cNvPicPr>
          <p:nvPr/>
        </p:nvPicPr>
        <p:blipFill>
          <a:blip r:embed="rId4" cstate="print"/>
          <a:srcRect/>
          <a:stretch>
            <a:fillRect/>
          </a:stretch>
        </p:blipFill>
        <p:spPr bwMode="auto">
          <a:xfrm>
            <a:off x="0" y="0"/>
            <a:ext cx="3429000" cy="849007"/>
          </a:xfrm>
          <a:prstGeom prst="rect">
            <a:avLst/>
          </a:prstGeom>
          <a:noFill/>
          <a:ln w="9525">
            <a:noFill/>
            <a:miter lim="800000"/>
            <a:headEnd/>
            <a:tailEnd/>
          </a:ln>
        </p:spPr>
      </p:pic>
      <p:sp>
        <p:nvSpPr>
          <p:cNvPr id="6" name="TextBox 5"/>
          <p:cNvSpPr txBox="1"/>
          <p:nvPr/>
        </p:nvSpPr>
        <p:spPr>
          <a:xfrm>
            <a:off x="152400" y="1219200"/>
            <a:ext cx="1371600" cy="523220"/>
          </a:xfrm>
          <a:prstGeom prst="rect">
            <a:avLst/>
          </a:prstGeom>
          <a:noFill/>
        </p:spPr>
        <p:txBody>
          <a:bodyPr wrap="square" rtlCol="0">
            <a:spAutoFit/>
          </a:bodyPr>
          <a:lstStyle/>
          <a:p>
            <a:r>
              <a:rPr lang="en-US" sz="1400" dirty="0" smtClean="0"/>
              <a:t>WPW-Welded</a:t>
            </a:r>
          </a:p>
          <a:p>
            <a:r>
              <a:rPr lang="en-US" sz="1400" dirty="0" smtClean="0"/>
              <a:t>WPS-Seamless</a:t>
            </a:r>
            <a:endParaRPr lang="en-US" sz="1400" dirty="0"/>
          </a:p>
        </p:txBody>
      </p:sp>
    </p:spTree>
    <p:extLst>
      <p:ext uri="{BB962C8B-B14F-4D97-AF65-F5344CB8AC3E}">
        <p14:creationId xmlns:p14="http://schemas.microsoft.com/office/powerpoint/2010/main" val="1102080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cstate="print"/>
          <a:srcRect/>
          <a:stretch>
            <a:fillRect/>
          </a:stretch>
        </p:blipFill>
        <p:spPr bwMode="auto">
          <a:xfrm>
            <a:off x="990600" y="304800"/>
            <a:ext cx="6534150" cy="606503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D806B12C-8CE2-48B5-AA82-2AFE3496E29E}" type="slidenum">
              <a:rPr lang="en-US" smtClean="0"/>
              <a:pPr/>
              <a:t>23</a:t>
            </a:fld>
            <a:endParaRPr lang="en-US"/>
          </a:p>
        </p:txBody>
      </p:sp>
    </p:spTree>
    <p:extLst>
      <p:ext uri="{BB962C8B-B14F-4D97-AF65-F5344CB8AC3E}">
        <p14:creationId xmlns:p14="http://schemas.microsoft.com/office/powerpoint/2010/main" val="3108864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SC01510"/>
          <p:cNvPicPr>
            <a:picLocks noChangeAspect="1" noChangeArrowheads="1"/>
          </p:cNvPicPr>
          <p:nvPr/>
        </p:nvPicPr>
        <p:blipFill>
          <a:blip r:embed="rId3" cstate="print"/>
          <a:srcRect t="19666"/>
          <a:stretch>
            <a:fillRect/>
          </a:stretch>
        </p:blipFill>
        <p:spPr bwMode="auto">
          <a:xfrm>
            <a:off x="428891" y="228600"/>
            <a:ext cx="4314559" cy="2590800"/>
          </a:xfrm>
          <a:prstGeom prst="rect">
            <a:avLst/>
          </a:prstGeom>
          <a:noFill/>
          <a:ln w="9525">
            <a:noFill/>
            <a:miter lim="800000"/>
            <a:headEnd/>
            <a:tailEnd/>
          </a:ln>
        </p:spPr>
      </p:pic>
      <p:pic>
        <p:nvPicPr>
          <p:cNvPr id="86019" name="Picture 3" descr="DSC01497"/>
          <p:cNvPicPr>
            <a:picLocks noChangeAspect="1" noChangeArrowheads="1"/>
          </p:cNvPicPr>
          <p:nvPr/>
        </p:nvPicPr>
        <p:blipFill>
          <a:blip r:embed="rId4" cstate="print"/>
          <a:srcRect t="4176" b="8585"/>
          <a:stretch>
            <a:fillRect/>
          </a:stretch>
        </p:blipFill>
        <p:spPr bwMode="auto">
          <a:xfrm>
            <a:off x="4876801" y="228600"/>
            <a:ext cx="4000500" cy="260985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D806B12C-8CE2-48B5-AA82-2AFE3496E29E}" type="slidenum">
              <a:rPr lang="en-US" smtClean="0"/>
              <a:pPr/>
              <a:t>24</a:t>
            </a:fld>
            <a:endParaRPr lang="en-US"/>
          </a:p>
        </p:txBody>
      </p:sp>
      <p:pic>
        <p:nvPicPr>
          <p:cNvPr id="8" name="Picture 1"/>
          <p:cNvPicPr>
            <a:picLocks noChangeAspect="1" noChangeArrowheads="1"/>
          </p:cNvPicPr>
          <p:nvPr/>
        </p:nvPicPr>
        <p:blipFill>
          <a:blip r:embed="rId5" cstate="print"/>
          <a:srcRect l="5773" r="51825" b="40909"/>
          <a:stretch>
            <a:fillRect/>
          </a:stretch>
        </p:blipFill>
        <p:spPr bwMode="auto">
          <a:xfrm>
            <a:off x="6506307" y="3733800"/>
            <a:ext cx="2637693" cy="1905000"/>
          </a:xfrm>
          <a:prstGeom prst="rect">
            <a:avLst/>
          </a:prstGeom>
          <a:noFill/>
          <a:ln w="9525">
            <a:noFill/>
            <a:miter lim="800000"/>
            <a:headEnd/>
            <a:tailEnd/>
          </a:ln>
        </p:spPr>
      </p:pic>
      <p:pic>
        <p:nvPicPr>
          <p:cNvPr id="9" name="Picture 10"/>
          <p:cNvPicPr>
            <a:picLocks noChangeAspect="1" noChangeArrowheads="1"/>
          </p:cNvPicPr>
          <p:nvPr/>
        </p:nvPicPr>
        <p:blipFill>
          <a:blip r:embed="rId6" cstate="print"/>
          <a:srcRect/>
          <a:stretch>
            <a:fillRect/>
          </a:stretch>
        </p:blipFill>
        <p:spPr bwMode="auto">
          <a:xfrm>
            <a:off x="228599" y="3429000"/>
            <a:ext cx="6632713" cy="2933700"/>
          </a:xfrm>
          <a:prstGeom prst="rect">
            <a:avLst/>
          </a:prstGeom>
          <a:noFill/>
          <a:ln w="9525">
            <a:noFill/>
            <a:miter lim="800000"/>
            <a:headEnd/>
            <a:tailEnd/>
          </a:ln>
        </p:spPr>
      </p:pic>
    </p:spTree>
    <p:extLst>
      <p:ext uri="{BB962C8B-B14F-4D97-AF65-F5344CB8AC3E}">
        <p14:creationId xmlns:p14="http://schemas.microsoft.com/office/powerpoint/2010/main" val="82063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381000" y="0"/>
            <a:ext cx="8763000" cy="3456963"/>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l="55302" t="4583" b="16291"/>
          <a:stretch>
            <a:fillRect/>
          </a:stretch>
        </p:blipFill>
        <p:spPr bwMode="auto">
          <a:xfrm>
            <a:off x="5429404" y="3505200"/>
            <a:ext cx="3499628" cy="32004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t="23272" r="54315" b="18546"/>
          <a:stretch>
            <a:fillRect/>
          </a:stretch>
        </p:blipFill>
        <p:spPr bwMode="auto">
          <a:xfrm>
            <a:off x="381000" y="3505200"/>
            <a:ext cx="4401312" cy="28956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t="83709"/>
          <a:stretch>
            <a:fillRect/>
          </a:stretch>
        </p:blipFill>
        <p:spPr bwMode="auto">
          <a:xfrm>
            <a:off x="0" y="6324600"/>
            <a:ext cx="6338232" cy="5334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345442F-1499-4E7A-9D9C-E7E226BA79B5}" type="slidenum">
              <a:rPr lang="en-US" smtClean="0"/>
              <a:t>25</a:t>
            </a:fld>
            <a:endParaRPr lang="en-US"/>
          </a:p>
        </p:txBody>
      </p:sp>
    </p:spTree>
    <p:extLst>
      <p:ext uri="{BB962C8B-B14F-4D97-AF65-F5344CB8AC3E}">
        <p14:creationId xmlns:p14="http://schemas.microsoft.com/office/powerpoint/2010/main" val="4219052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0" y="2824694"/>
            <a:ext cx="9144000" cy="4033305"/>
          </a:xfrm>
          <a:prstGeom prst="rect">
            <a:avLst/>
          </a:prstGeom>
          <a:noFill/>
          <a:ln w="9525">
            <a:noFill/>
            <a:miter lim="800000"/>
            <a:headEnd/>
            <a:tailEnd/>
          </a:ln>
        </p:spPr>
      </p:pic>
      <p:pic>
        <p:nvPicPr>
          <p:cNvPr id="93186" name="Picture 2"/>
          <p:cNvPicPr>
            <a:picLocks noChangeAspect="1" noChangeArrowheads="1"/>
          </p:cNvPicPr>
          <p:nvPr/>
        </p:nvPicPr>
        <p:blipFill>
          <a:blip r:embed="rId3" cstate="print"/>
          <a:srcRect/>
          <a:stretch>
            <a:fillRect/>
          </a:stretch>
        </p:blipFill>
        <p:spPr bwMode="auto">
          <a:xfrm>
            <a:off x="3818965" y="0"/>
            <a:ext cx="5325035" cy="33528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345442F-1499-4E7A-9D9C-E7E226BA79B5}" type="slidenum">
              <a:rPr lang="en-US" smtClean="0"/>
              <a:t>26</a:t>
            </a:fld>
            <a:endParaRPr lang="en-US"/>
          </a:p>
        </p:txBody>
      </p:sp>
    </p:spTree>
    <p:extLst>
      <p:ext uri="{BB962C8B-B14F-4D97-AF65-F5344CB8AC3E}">
        <p14:creationId xmlns:p14="http://schemas.microsoft.com/office/powerpoint/2010/main" val="3315766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533400"/>
            <a:ext cx="6705600" cy="584775"/>
          </a:xfrm>
          <a:prstGeom prst="rect">
            <a:avLst/>
          </a:prstGeom>
          <a:noFill/>
        </p:spPr>
        <p:txBody>
          <a:bodyPr wrap="square" rtlCol="0">
            <a:spAutoFit/>
          </a:bodyPr>
          <a:lstStyle/>
          <a:p>
            <a:r>
              <a:rPr lang="en-US" sz="3200" b="1" smtClean="0"/>
              <a:t>Conclusions:</a:t>
            </a:r>
            <a:endParaRPr lang="en-US" sz="3200" b="1"/>
          </a:p>
        </p:txBody>
      </p:sp>
      <p:sp>
        <p:nvSpPr>
          <p:cNvPr id="3" name="Rectangle 2"/>
          <p:cNvSpPr/>
          <p:nvPr/>
        </p:nvSpPr>
        <p:spPr>
          <a:xfrm>
            <a:off x="762000" y="1447800"/>
            <a:ext cx="7924800" cy="4785926"/>
          </a:xfrm>
          <a:prstGeom prst="rect">
            <a:avLst/>
          </a:prstGeom>
        </p:spPr>
        <p:txBody>
          <a:bodyPr wrap="square">
            <a:spAutoFit/>
          </a:bodyPr>
          <a:lstStyle/>
          <a:p>
            <a:pPr marL="285750" lvl="0" indent="-285750">
              <a:spcAft>
                <a:spcPts val="700"/>
              </a:spcAft>
              <a:buFont typeface="Arial" pitchFamily="34" charset="0"/>
              <a:buChar char="•"/>
            </a:pPr>
            <a:r>
              <a:rPr lang="en-US"/>
              <a:t>SIFs in Low Cycle Range can be Off</a:t>
            </a:r>
          </a:p>
          <a:p>
            <a:pPr marL="285750" lvl="0" indent="-285750">
              <a:spcAft>
                <a:spcPts val="700"/>
              </a:spcAft>
              <a:buFont typeface="Arial" pitchFamily="34" charset="0"/>
              <a:buChar char="•"/>
            </a:pPr>
            <a:r>
              <a:rPr lang="en-US"/>
              <a:t>Many SIFs are based on as-welded geometries.</a:t>
            </a:r>
          </a:p>
          <a:p>
            <a:pPr marL="285750" lvl="0" indent="-285750">
              <a:spcAft>
                <a:spcPts val="700"/>
              </a:spcAft>
              <a:buFont typeface="Arial" pitchFamily="34" charset="0"/>
              <a:buChar char="•"/>
            </a:pPr>
            <a:r>
              <a:rPr lang="en-US"/>
              <a:t>For a lot of standard piping geometries we don’t have much data in the high cycle range at all.</a:t>
            </a:r>
          </a:p>
          <a:p>
            <a:pPr marL="285750" lvl="0" indent="-285750">
              <a:spcAft>
                <a:spcPts val="700"/>
              </a:spcAft>
              <a:buFont typeface="Arial" pitchFamily="34" charset="0"/>
              <a:buChar char="•"/>
            </a:pPr>
            <a:r>
              <a:rPr lang="en-US"/>
              <a:t>For a lot of standard piping geometries we don’t have much geometry data at all.</a:t>
            </a:r>
          </a:p>
          <a:p>
            <a:pPr marL="285750" lvl="0" indent="-285750">
              <a:spcAft>
                <a:spcPts val="700"/>
              </a:spcAft>
              <a:buFont typeface="Arial" pitchFamily="34" charset="0"/>
              <a:buChar char="•"/>
            </a:pPr>
            <a:r>
              <a:rPr lang="en-US"/>
              <a:t>For a lot of the tests, cracks appear, and then remain almost dormant until the end of life when they begin to grow more quickly.  The SIF indicates the total time it takes from start of loading to thru-wall failure.</a:t>
            </a:r>
          </a:p>
          <a:p>
            <a:pPr marL="285750" lvl="0" indent="-285750">
              <a:spcAft>
                <a:spcPts val="700"/>
              </a:spcAft>
              <a:buFont typeface="Arial" pitchFamily="34" charset="0"/>
              <a:buChar char="•"/>
            </a:pPr>
            <a:r>
              <a:rPr lang="en-US"/>
              <a:t>Singularities can exist in shell and brick solutions that will significantly impact SIF prediction. Results will be mesh dependent. At some point user must make consistent adjustment. (“For this mesh this is the right number to use.”)</a:t>
            </a:r>
          </a:p>
          <a:p>
            <a:pPr marL="285750" lvl="0" indent="-285750">
              <a:spcAft>
                <a:spcPts val="700"/>
              </a:spcAft>
              <a:buFont typeface="Arial" pitchFamily="34" charset="0"/>
              <a:buChar char="•"/>
            </a:pPr>
            <a:r>
              <a:rPr lang="en-US"/>
              <a:t>Be careful using effective section modulus.  When you put an i-factor on the branch of the tee know that the program might be multiplying by t/T “in the background.”</a:t>
            </a:r>
          </a:p>
        </p:txBody>
      </p:sp>
      <p:sp>
        <p:nvSpPr>
          <p:cNvPr id="4" name="Slide Number Placeholder 3"/>
          <p:cNvSpPr>
            <a:spLocks noGrp="1"/>
          </p:cNvSpPr>
          <p:nvPr>
            <p:ph type="sldNum" sz="quarter" idx="12"/>
          </p:nvPr>
        </p:nvSpPr>
        <p:spPr/>
        <p:txBody>
          <a:bodyPr/>
          <a:lstStyle/>
          <a:p>
            <a:fld id="{8345442F-1499-4E7A-9D9C-E7E226BA79B5}" type="slidenum">
              <a:rPr lang="en-US" smtClean="0"/>
              <a:t>27</a:t>
            </a:fld>
            <a:endParaRPr lang="en-US"/>
          </a:p>
        </p:txBody>
      </p:sp>
    </p:spTree>
    <p:extLst>
      <p:ext uri="{BB962C8B-B14F-4D97-AF65-F5344CB8AC3E}">
        <p14:creationId xmlns:p14="http://schemas.microsoft.com/office/powerpoint/2010/main" val="2892073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434" y="533400"/>
            <a:ext cx="8001000" cy="5616922"/>
          </a:xfrm>
          <a:prstGeom prst="rect">
            <a:avLst/>
          </a:prstGeom>
        </p:spPr>
        <p:txBody>
          <a:bodyPr wrap="square">
            <a:spAutoFit/>
          </a:bodyPr>
          <a:lstStyle/>
          <a:p>
            <a:pPr marL="285750" lvl="0" indent="-285750">
              <a:spcAft>
                <a:spcPts val="700"/>
              </a:spcAft>
              <a:buFont typeface="Arial" pitchFamily="34" charset="0"/>
              <a:buChar char="•"/>
            </a:pPr>
            <a:r>
              <a:rPr lang="en-US"/>
              <a:t>For certain geometry and frequency ranges there is not much data on which to base finite element results.  To be useful, the finite element results must be compared against test data.</a:t>
            </a:r>
          </a:p>
          <a:p>
            <a:pPr marL="285750" lvl="0" indent="-285750">
              <a:spcAft>
                <a:spcPts val="700"/>
              </a:spcAft>
              <a:buFont typeface="Arial" pitchFamily="34" charset="0"/>
              <a:buChar char="•"/>
            </a:pPr>
            <a:r>
              <a:rPr lang="en-US"/>
              <a:t>Don’t expect high SIF prediction accuracy for welded construction.  Life is very much a function of the quality of the weld – so the SIF falls to the welders experience, the WPS, the condition of the equipment, the ability to position the part, </a:t>
            </a:r>
            <a:r>
              <a:rPr lang="en-US" b="1" u="sng"/>
              <a:t>and the weather</a:t>
            </a:r>
            <a:r>
              <a:rPr lang="en-US"/>
              <a:t>.</a:t>
            </a:r>
          </a:p>
          <a:p>
            <a:pPr marL="285750" lvl="0" indent="-285750">
              <a:spcAft>
                <a:spcPts val="700"/>
              </a:spcAft>
              <a:buFont typeface="Arial" pitchFamily="34" charset="0"/>
              <a:buChar char="•"/>
            </a:pPr>
            <a:r>
              <a:rPr lang="en-US"/>
              <a:t>When cycling is known to be greater than 3000 – for welded geometries, care with weld procedures and inspection (as reflected in VIII-2 Part 5) is important.</a:t>
            </a:r>
          </a:p>
          <a:p>
            <a:pPr marL="285750" lvl="0" indent="-285750">
              <a:spcAft>
                <a:spcPts val="700"/>
              </a:spcAft>
              <a:buFont typeface="Arial" pitchFamily="34" charset="0"/>
              <a:buChar char="•"/>
            </a:pPr>
            <a:r>
              <a:rPr lang="en-US"/>
              <a:t>For high cycles (&gt;20,000) tests on small specimens give higher life than tests on full size specimens.</a:t>
            </a:r>
          </a:p>
          <a:p>
            <a:pPr marL="285750" lvl="0" indent="-285750">
              <a:spcAft>
                <a:spcPts val="700"/>
              </a:spcAft>
              <a:buFont typeface="Arial" pitchFamily="34" charset="0"/>
              <a:buChar char="•"/>
            </a:pPr>
            <a:r>
              <a:rPr lang="en-US"/>
              <a:t>FEA is very helpful for trends</a:t>
            </a:r>
          </a:p>
          <a:p>
            <a:pPr marL="285750" lvl="0" indent="-285750">
              <a:spcAft>
                <a:spcPts val="700"/>
              </a:spcAft>
              <a:buFont typeface="Arial" pitchFamily="34" charset="0"/>
              <a:buChar char="•"/>
            </a:pPr>
            <a:r>
              <a:rPr lang="en-US"/>
              <a:t>If the t/T ratio is not 1.0 for a reduced branch connection the the i-factor based on the nominal stress is i(t/T).  In ST-LLC 07-02 t/T is not permitted to go lower than 0.85.</a:t>
            </a:r>
          </a:p>
          <a:p>
            <a:pPr marL="285750" lvl="0" indent="-285750">
              <a:spcAft>
                <a:spcPts val="700"/>
              </a:spcAft>
              <a:buFont typeface="Arial" pitchFamily="34" charset="0"/>
              <a:buChar char="•"/>
            </a:pPr>
            <a:r>
              <a:rPr lang="en-US"/>
              <a:t>For laterals – which are not in the code, the torsion SIF becomes the out-of-plane SIF,  and the out-of-plane SIF moves toward the torsional SIF, but with a larger footprint for both</a:t>
            </a:r>
            <a:r>
              <a:rPr lang="en-US" smtClean="0"/>
              <a:t>.</a:t>
            </a:r>
            <a:endParaRPr lang="en-US"/>
          </a:p>
        </p:txBody>
      </p:sp>
      <p:sp>
        <p:nvSpPr>
          <p:cNvPr id="4" name="Slide Number Placeholder 3"/>
          <p:cNvSpPr>
            <a:spLocks noGrp="1"/>
          </p:cNvSpPr>
          <p:nvPr>
            <p:ph type="sldNum" sz="quarter" idx="12"/>
          </p:nvPr>
        </p:nvSpPr>
        <p:spPr/>
        <p:txBody>
          <a:bodyPr/>
          <a:lstStyle/>
          <a:p>
            <a:fld id="{8345442F-1499-4E7A-9D9C-E7E226BA79B5}" type="slidenum">
              <a:rPr lang="en-US" smtClean="0"/>
              <a:t>28</a:t>
            </a:fld>
            <a:endParaRPr lang="en-US"/>
          </a:p>
        </p:txBody>
      </p:sp>
    </p:spTree>
    <p:extLst>
      <p:ext uri="{BB962C8B-B14F-4D97-AF65-F5344CB8AC3E}">
        <p14:creationId xmlns:p14="http://schemas.microsoft.com/office/powerpoint/2010/main" val="1934529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077200" cy="5273238"/>
          </a:xfrm>
          <a:prstGeom prst="rect">
            <a:avLst/>
          </a:prstGeom>
        </p:spPr>
        <p:txBody>
          <a:bodyPr wrap="square">
            <a:spAutoFit/>
          </a:bodyPr>
          <a:lstStyle/>
          <a:p>
            <a:pPr marL="285750" lvl="0" indent="-285750">
              <a:spcAft>
                <a:spcPts val="1000"/>
              </a:spcAft>
              <a:buFont typeface="Arial" pitchFamily="34" charset="0"/>
              <a:buChar char="•"/>
            </a:pPr>
            <a:r>
              <a:rPr lang="en-US"/>
              <a:t>No weld  SIF = (Mem+Bend)/2/Snom</a:t>
            </a:r>
          </a:p>
          <a:p>
            <a:pPr marL="285750" lvl="0" indent="-285750">
              <a:spcAft>
                <a:spcPts val="1000"/>
              </a:spcAft>
              <a:buFont typeface="Arial" pitchFamily="34" charset="0"/>
              <a:buChar char="•"/>
            </a:pPr>
            <a:r>
              <a:rPr lang="en-US"/>
              <a:t>Weld included in model  SIF = (Mem+Bend)xSCF / 2 / Snom:   When the weld is included in the model, the M+B stresses will be  alittle lower, and SCFs for models without welds should be increased.</a:t>
            </a:r>
          </a:p>
          <a:p>
            <a:pPr marL="285750" lvl="0" indent="-285750">
              <a:spcAft>
                <a:spcPts val="1000"/>
              </a:spcAft>
              <a:buFont typeface="Arial" pitchFamily="34" charset="0"/>
              <a:buChar char="•"/>
            </a:pPr>
            <a:r>
              <a:rPr lang="en-US"/>
              <a:t>Components where actual SIFs vary the most:</a:t>
            </a:r>
          </a:p>
          <a:p>
            <a:pPr marL="285750" lvl="0" indent="-285750">
              <a:spcAft>
                <a:spcPts val="1000"/>
              </a:spcAft>
              <a:buFont typeface="Arial" pitchFamily="34" charset="0"/>
              <a:buChar char="•"/>
            </a:pPr>
            <a:r>
              <a:rPr lang="en-US"/>
              <a:t>1)Size on Size fabricated tees</a:t>
            </a:r>
          </a:p>
          <a:p>
            <a:pPr marL="285750" lvl="0" indent="-285750">
              <a:spcAft>
                <a:spcPts val="1000"/>
              </a:spcAft>
              <a:buFont typeface="Arial" pitchFamily="34" charset="0"/>
              <a:buChar char="•"/>
            </a:pPr>
            <a:r>
              <a:rPr lang="en-US"/>
              <a:t>2)Extruded tees (based on observations in WRC 329)</a:t>
            </a:r>
          </a:p>
          <a:p>
            <a:pPr marL="285750" lvl="0" indent="-285750">
              <a:spcAft>
                <a:spcPts val="1000"/>
              </a:spcAft>
              <a:buFont typeface="Arial" pitchFamily="34" charset="0"/>
              <a:buChar char="•"/>
            </a:pPr>
            <a:r>
              <a:rPr lang="en-US"/>
              <a:t>3)Olets – although newer tests suggest that reducing olets can be made stronger – but not weaker with improved welding?</a:t>
            </a:r>
          </a:p>
          <a:p>
            <a:pPr marL="285750" lvl="0" indent="-285750">
              <a:spcAft>
                <a:spcPts val="1000"/>
              </a:spcAft>
              <a:buFont typeface="Arial" pitchFamily="34" charset="0"/>
              <a:buChar char="•"/>
            </a:pPr>
            <a:r>
              <a:rPr lang="en-US"/>
              <a:t>4)Pads – because the width is not included in the test, there isi very little data, and it is difficult to inspect – all prescriptions for poor performance.</a:t>
            </a:r>
          </a:p>
          <a:p>
            <a:pPr marL="285750" lvl="0" indent="-285750">
              <a:spcAft>
                <a:spcPts val="1000"/>
              </a:spcAft>
              <a:buFont typeface="Arial" pitchFamily="34" charset="0"/>
              <a:buChar char="•"/>
            </a:pPr>
            <a:r>
              <a:rPr lang="en-US"/>
              <a:t>If developing a SIF from a test, know which slope to use – i.e. Hinnant slope, or Markl slope for nominal stress in girth butt weld prediction.</a:t>
            </a:r>
          </a:p>
          <a:p>
            <a:pPr marL="285750" lvl="0" indent="-285750">
              <a:spcAft>
                <a:spcPts val="1000"/>
              </a:spcAft>
              <a:buFont typeface="Arial" pitchFamily="34" charset="0"/>
              <a:buChar char="•"/>
            </a:pPr>
            <a:r>
              <a:rPr lang="en-US"/>
              <a:t>Pick the nominal stress definition and adhere to it.  Don’t use a SIF unless the nominal definition and section modulus is clear or obvious.</a:t>
            </a:r>
          </a:p>
        </p:txBody>
      </p:sp>
      <p:sp>
        <p:nvSpPr>
          <p:cNvPr id="3" name="Slide Number Placeholder 2"/>
          <p:cNvSpPr>
            <a:spLocks noGrp="1"/>
          </p:cNvSpPr>
          <p:nvPr>
            <p:ph type="sldNum" sz="quarter" idx="12"/>
          </p:nvPr>
        </p:nvSpPr>
        <p:spPr/>
        <p:txBody>
          <a:bodyPr/>
          <a:lstStyle/>
          <a:p>
            <a:fld id="{8345442F-1499-4E7A-9D9C-E7E226BA79B5}" type="slidenum">
              <a:rPr lang="en-US" smtClean="0"/>
              <a:t>29</a:t>
            </a:fld>
            <a:endParaRPr lang="en-US"/>
          </a:p>
        </p:txBody>
      </p:sp>
    </p:spTree>
    <p:extLst>
      <p:ext uri="{BB962C8B-B14F-4D97-AF65-F5344CB8AC3E}">
        <p14:creationId xmlns:p14="http://schemas.microsoft.com/office/powerpoint/2010/main" val="1776978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571500"/>
            <a:ext cx="660082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8345442F-1499-4E7A-9D9C-E7E226BA79B5}" type="slidenum">
              <a:rPr lang="en-US" smtClean="0"/>
              <a:t>3</a:t>
            </a:fld>
            <a:endParaRPr lang="en-US"/>
          </a:p>
        </p:txBody>
      </p:sp>
    </p:spTree>
    <p:extLst>
      <p:ext uri="{BB962C8B-B14F-4D97-AF65-F5344CB8AC3E}">
        <p14:creationId xmlns:p14="http://schemas.microsoft.com/office/powerpoint/2010/main" val="4110210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474345"/>
            <a:ext cx="7239000" cy="4431983"/>
          </a:xfrm>
          <a:prstGeom prst="rect">
            <a:avLst/>
          </a:prstGeom>
        </p:spPr>
        <p:txBody>
          <a:bodyPr wrap="square">
            <a:spAutoFit/>
          </a:bodyPr>
          <a:lstStyle/>
          <a:p>
            <a:pPr marL="285750" lvl="0" indent="-285750">
              <a:spcAft>
                <a:spcPts val="1200"/>
              </a:spcAft>
              <a:buFont typeface="Arial" pitchFamily="34" charset="0"/>
              <a:buChar char="•"/>
            </a:pPr>
            <a:r>
              <a:rPr lang="en-US"/>
              <a:t>Be careful which pipig model used with thick fittings and where the SIFs are located in the model.</a:t>
            </a:r>
          </a:p>
          <a:p>
            <a:pPr marL="285750" lvl="0" indent="-285750">
              <a:spcAft>
                <a:spcPts val="1200"/>
              </a:spcAft>
              <a:buFont typeface="Arial" pitchFamily="34" charset="0"/>
              <a:buChar char="•"/>
            </a:pPr>
            <a:r>
              <a:rPr lang="en-US"/>
              <a:t>Pressure and axial load SIFs can introduce difficulties that are beyond the scope of this presentation.  There are reasons they were not included in ST LLC 07-02.  Pressure often cycles more than external loads. Section III uses pressure “SIFs” for Class 1 piping.</a:t>
            </a:r>
          </a:p>
          <a:p>
            <a:pPr marL="285750" lvl="0" indent="-285750">
              <a:spcAft>
                <a:spcPts val="1200"/>
              </a:spcAft>
              <a:buFont typeface="Arial" pitchFamily="34" charset="0"/>
              <a:buChar char="•"/>
            </a:pPr>
            <a:r>
              <a:rPr lang="en-US"/>
              <a:t>For volumetric (brick) models the SIF for welds is often based on the SCL M+B stress, and not an estimate peak at a weld. (Although peak stresses at welds are calculated by various approaches, i.e. weld modelling, hot-spot methods, etc.)</a:t>
            </a:r>
          </a:p>
          <a:p>
            <a:pPr marL="285750" lvl="0" indent="-285750">
              <a:spcAft>
                <a:spcPts val="1200"/>
              </a:spcAft>
              <a:buFont typeface="Arial" pitchFamily="34" charset="0"/>
              <a:buChar char="•"/>
            </a:pPr>
            <a:r>
              <a:rPr lang="en-US"/>
              <a:t>Be careful extrapolating SIFs – there are min and max values in the parameter ranges for branch connection geometries, e.g. a SIF from one test size may need to be extrapolated to other sizes, and the extrapolation is not always linear.</a:t>
            </a:r>
          </a:p>
        </p:txBody>
      </p:sp>
      <p:sp>
        <p:nvSpPr>
          <p:cNvPr id="3" name="Slide Number Placeholder 2"/>
          <p:cNvSpPr>
            <a:spLocks noGrp="1"/>
          </p:cNvSpPr>
          <p:nvPr>
            <p:ph type="sldNum" sz="quarter" idx="12"/>
          </p:nvPr>
        </p:nvSpPr>
        <p:spPr/>
        <p:txBody>
          <a:bodyPr/>
          <a:lstStyle/>
          <a:p>
            <a:fld id="{8345442F-1499-4E7A-9D9C-E7E226BA79B5}" type="slidenum">
              <a:rPr lang="en-US" smtClean="0"/>
              <a:t>30</a:t>
            </a:fld>
            <a:endParaRPr lang="en-US"/>
          </a:p>
        </p:txBody>
      </p:sp>
    </p:spTree>
    <p:extLst>
      <p:ext uri="{BB962C8B-B14F-4D97-AF65-F5344CB8AC3E}">
        <p14:creationId xmlns:p14="http://schemas.microsoft.com/office/powerpoint/2010/main" val="1977196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425" y="442912"/>
            <a:ext cx="7010400" cy="1446550"/>
          </a:xfrm>
          <a:prstGeom prst="rect">
            <a:avLst/>
          </a:prstGeom>
          <a:noFill/>
        </p:spPr>
        <p:txBody>
          <a:bodyPr wrap="square" rtlCol="0">
            <a:spAutoFit/>
          </a:bodyPr>
          <a:lstStyle/>
          <a:p>
            <a:r>
              <a:rPr lang="en-US" sz="2800" b="1" smtClean="0"/>
              <a:t>What is the definition of a SIF?</a:t>
            </a:r>
          </a:p>
          <a:p>
            <a:endParaRPr lang="en-US"/>
          </a:p>
          <a:p>
            <a:endParaRPr lang="en-US" smtClean="0"/>
          </a:p>
          <a:p>
            <a:r>
              <a:rPr lang="en-US" sz="2400" b="1" i="1" smtClean="0">
                <a:solidFill>
                  <a:srgbClr val="00B0F0"/>
                </a:solidFill>
              </a:rPr>
              <a:t>SIF = Stress Intensification Factor</a:t>
            </a:r>
            <a:endParaRPr lang="en-US" sz="2400" b="1" i="1">
              <a:solidFill>
                <a:srgbClr val="00B0F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2057400"/>
            <a:ext cx="4652818"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648200"/>
            <a:ext cx="4867275"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609600"/>
            <a:ext cx="2619375"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667000"/>
            <a:ext cx="25146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8345442F-1499-4E7A-9D9C-E7E226BA79B5}" type="slidenum">
              <a:rPr lang="en-US" smtClean="0"/>
              <a:t>31</a:t>
            </a:fld>
            <a:endParaRPr lang="en-US"/>
          </a:p>
        </p:txBody>
      </p:sp>
    </p:spTree>
    <p:extLst>
      <p:ext uri="{BB962C8B-B14F-4D97-AF65-F5344CB8AC3E}">
        <p14:creationId xmlns:p14="http://schemas.microsoft.com/office/powerpoint/2010/main" val="1923922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FE1500-8FD8-4099-91B7-284577770D66}" type="slidenum">
              <a:rPr lang="en-US" smtClean="0"/>
              <a:t>32</a:t>
            </a:fld>
            <a:endParaRPr lang="en-US"/>
          </a:p>
        </p:txBody>
      </p:sp>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33600"/>
            <a:ext cx="7874702"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5243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06614"/>
            <a:ext cx="4693254" cy="1498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399"/>
            <a:ext cx="4500059" cy="4939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978014"/>
            <a:ext cx="4648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8345442F-1499-4E7A-9D9C-E7E226BA79B5}" type="slidenum">
              <a:rPr lang="en-US" smtClean="0"/>
              <a:t>33</a:t>
            </a:fld>
            <a:endParaRPr lang="en-US"/>
          </a:p>
        </p:txBody>
      </p:sp>
    </p:spTree>
    <p:extLst>
      <p:ext uri="{BB962C8B-B14F-4D97-AF65-F5344CB8AC3E}">
        <p14:creationId xmlns:p14="http://schemas.microsoft.com/office/powerpoint/2010/main" val="4043691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3829050"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5791200"/>
            <a:ext cx="7315200" cy="369332"/>
          </a:xfrm>
          <a:prstGeom prst="rect">
            <a:avLst/>
          </a:prstGeom>
          <a:noFill/>
        </p:spPr>
        <p:txBody>
          <a:bodyPr wrap="square" rtlCol="0">
            <a:spAutoFit/>
          </a:bodyPr>
          <a:lstStyle/>
          <a:p>
            <a:r>
              <a:rPr lang="en-US" smtClean="0"/>
              <a:t>References from Section III are from the 2011 Addenda</a:t>
            </a:r>
            <a:endParaRPr lang="en-US"/>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57199"/>
            <a:ext cx="370522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8345442F-1499-4E7A-9D9C-E7E226BA79B5}" type="slidenum">
              <a:rPr lang="en-US" smtClean="0"/>
              <a:t>34</a:t>
            </a:fld>
            <a:endParaRPr lang="en-US"/>
          </a:p>
        </p:txBody>
      </p:sp>
    </p:spTree>
    <p:extLst>
      <p:ext uri="{BB962C8B-B14F-4D97-AF65-F5344CB8AC3E}">
        <p14:creationId xmlns:p14="http://schemas.microsoft.com/office/powerpoint/2010/main" val="442342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05000"/>
            <a:ext cx="386715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7200"/>
            <a:ext cx="386715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52587"/>
            <a:ext cx="3924300"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67000" y="5288507"/>
            <a:ext cx="4495800" cy="523220"/>
          </a:xfrm>
          <a:prstGeom prst="rect">
            <a:avLst/>
          </a:prstGeom>
          <a:noFill/>
        </p:spPr>
        <p:txBody>
          <a:bodyPr wrap="square" rtlCol="0">
            <a:spAutoFit/>
          </a:bodyPr>
          <a:lstStyle/>
          <a:p>
            <a:r>
              <a:rPr lang="en-US" sz="2800" b="1" smtClean="0"/>
              <a:t>Where is pressure  ?</a:t>
            </a:r>
            <a:endParaRPr lang="en-US" sz="2800" b="1"/>
          </a:p>
        </p:txBody>
      </p:sp>
      <p:sp>
        <p:nvSpPr>
          <p:cNvPr id="3" name="Slide Number Placeholder 2"/>
          <p:cNvSpPr>
            <a:spLocks noGrp="1"/>
          </p:cNvSpPr>
          <p:nvPr>
            <p:ph type="sldNum" sz="quarter" idx="12"/>
          </p:nvPr>
        </p:nvSpPr>
        <p:spPr/>
        <p:txBody>
          <a:bodyPr/>
          <a:lstStyle/>
          <a:p>
            <a:fld id="{8345442F-1499-4E7A-9D9C-E7E226BA79B5}" type="slidenum">
              <a:rPr lang="en-US" smtClean="0"/>
              <a:t>35</a:t>
            </a:fld>
            <a:endParaRPr lang="en-US"/>
          </a:p>
        </p:txBody>
      </p:sp>
    </p:spTree>
    <p:extLst>
      <p:ext uri="{BB962C8B-B14F-4D97-AF65-F5344CB8AC3E}">
        <p14:creationId xmlns:p14="http://schemas.microsoft.com/office/powerpoint/2010/main" val="3200596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57200"/>
            <a:ext cx="7772400" cy="3970318"/>
          </a:xfrm>
          <a:prstGeom prst="rect">
            <a:avLst/>
          </a:prstGeom>
          <a:noFill/>
        </p:spPr>
        <p:txBody>
          <a:bodyPr wrap="square" rtlCol="0">
            <a:spAutoFit/>
          </a:bodyPr>
          <a:lstStyle/>
          <a:p>
            <a:r>
              <a:rPr lang="en-US" smtClean="0"/>
              <a:t>SIF Definition Used Here</a:t>
            </a:r>
          </a:p>
          <a:p>
            <a:endParaRPr lang="en-US"/>
          </a:p>
          <a:p>
            <a:r>
              <a:rPr lang="en-US" smtClean="0"/>
              <a:t>SIF is the ratio between the stress of interest (S’) and the nominal stress (Snom)</a:t>
            </a:r>
          </a:p>
          <a:p>
            <a:endParaRPr lang="en-US"/>
          </a:p>
          <a:p>
            <a:r>
              <a:rPr lang="en-US" smtClean="0"/>
              <a:t>S’ = SIF x Snom</a:t>
            </a:r>
          </a:p>
          <a:p>
            <a:endParaRPr lang="en-US"/>
          </a:p>
          <a:p>
            <a:r>
              <a:rPr lang="en-US" smtClean="0"/>
              <a:t>This definition was selected because:</a:t>
            </a:r>
          </a:p>
          <a:p>
            <a:r>
              <a:rPr lang="en-US" smtClean="0"/>
              <a:t>a)Some codes use i-factors for sustained stresses</a:t>
            </a:r>
          </a:p>
          <a:p>
            <a:r>
              <a:rPr lang="en-US" smtClean="0"/>
              <a:t>b)At some point we have to deal with reduced branch connections.</a:t>
            </a:r>
          </a:p>
          <a:p>
            <a:endParaRPr lang="en-US"/>
          </a:p>
          <a:p>
            <a:r>
              <a:rPr lang="en-US" smtClean="0"/>
              <a:t>The </a:t>
            </a:r>
            <a:r>
              <a:rPr lang="en-US" b="1" u="sng" smtClean="0"/>
              <a:t>reduced branch connection definition </a:t>
            </a:r>
            <a:r>
              <a:rPr lang="en-US" smtClean="0"/>
              <a:t>in the B31.1, B31.3 and NC/ND piping codes is:</a:t>
            </a:r>
          </a:p>
          <a:p>
            <a:endParaRPr lang="en-US"/>
          </a:p>
          <a:p>
            <a:r>
              <a:rPr lang="en-US" smtClean="0"/>
              <a:t>S’ = SIF x (t/T) x Snom</a:t>
            </a:r>
            <a:endParaRPr lang="en-US"/>
          </a:p>
        </p:txBody>
      </p:sp>
      <p:sp>
        <p:nvSpPr>
          <p:cNvPr id="3" name="TextBox 2"/>
          <p:cNvSpPr txBox="1"/>
          <p:nvPr/>
        </p:nvSpPr>
        <p:spPr>
          <a:xfrm>
            <a:off x="533400" y="4953000"/>
            <a:ext cx="7772400" cy="923330"/>
          </a:xfrm>
          <a:prstGeom prst="rect">
            <a:avLst/>
          </a:prstGeom>
          <a:noFill/>
        </p:spPr>
        <p:txBody>
          <a:bodyPr wrap="square" rtlCol="0">
            <a:spAutoFit/>
          </a:bodyPr>
          <a:lstStyle/>
          <a:p>
            <a:r>
              <a:rPr lang="en-US" b="1" smtClean="0">
                <a:solidFill>
                  <a:srgbClr val="FF0000"/>
                </a:solidFill>
              </a:rPr>
              <a:t>Why don’t we see the t/T problem?  Because most i-factor tests are done on size-on-size components and we don’t see the range of t/T and d/D fittings in fabricated tees to see the issue.  For size on size t/T = 1.</a:t>
            </a:r>
            <a:endParaRPr lang="en-US" b="1">
              <a:solidFill>
                <a:srgbClr val="FF0000"/>
              </a:solidFill>
            </a:endParaRPr>
          </a:p>
        </p:txBody>
      </p:sp>
      <p:sp>
        <p:nvSpPr>
          <p:cNvPr id="4" name="Slide Number Placeholder 3"/>
          <p:cNvSpPr>
            <a:spLocks noGrp="1"/>
          </p:cNvSpPr>
          <p:nvPr>
            <p:ph type="sldNum" sz="quarter" idx="12"/>
          </p:nvPr>
        </p:nvSpPr>
        <p:spPr/>
        <p:txBody>
          <a:bodyPr/>
          <a:lstStyle/>
          <a:p>
            <a:fld id="{8345442F-1499-4E7A-9D9C-E7E226BA79B5}" type="slidenum">
              <a:rPr lang="en-US" smtClean="0"/>
              <a:t>36</a:t>
            </a:fld>
            <a:endParaRPr lang="en-US"/>
          </a:p>
        </p:txBody>
      </p:sp>
    </p:spTree>
    <p:extLst>
      <p:ext uri="{BB962C8B-B14F-4D97-AF65-F5344CB8AC3E}">
        <p14:creationId xmlns:p14="http://schemas.microsoft.com/office/powerpoint/2010/main" val="2578771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449239"/>
            <a:ext cx="78390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3500" y="1106901"/>
            <a:ext cx="7669900" cy="369332"/>
          </a:xfrm>
          <a:prstGeom prst="rect">
            <a:avLst/>
          </a:prstGeom>
          <a:noFill/>
        </p:spPr>
        <p:txBody>
          <a:bodyPr wrap="square" rtlCol="0">
            <a:spAutoFit/>
          </a:bodyPr>
          <a:lstStyle/>
          <a:p>
            <a:r>
              <a:rPr lang="en-US" b="1" smtClean="0">
                <a:solidFill>
                  <a:schemeClr val="tx1">
                    <a:lumMod val="65000"/>
                    <a:lumOff val="35000"/>
                  </a:schemeClr>
                </a:solidFill>
              </a:rPr>
              <a:t>B31.1 Excerpts are from 2010 Version of B31.1:  B31.1(119.3) vs. B31.3 (319.3)</a:t>
            </a:r>
            <a:endParaRPr lang="en-US" b="1">
              <a:solidFill>
                <a:schemeClr val="tx1">
                  <a:lumMod val="65000"/>
                  <a:lumOff val="35000"/>
                </a:schemeClr>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981200"/>
            <a:ext cx="410732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1676400"/>
            <a:ext cx="4000500"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8345442F-1499-4E7A-9D9C-E7E226BA79B5}" type="slidenum">
              <a:rPr lang="en-US" smtClean="0"/>
              <a:t>37</a:t>
            </a:fld>
            <a:endParaRPr lang="en-US"/>
          </a:p>
        </p:txBody>
      </p:sp>
    </p:spTree>
    <p:extLst>
      <p:ext uri="{BB962C8B-B14F-4D97-AF65-F5344CB8AC3E}">
        <p14:creationId xmlns:p14="http://schemas.microsoft.com/office/powerpoint/2010/main" val="3165148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914400" y="2971800"/>
            <a:ext cx="6645176" cy="3276600"/>
          </a:xfrm>
          <a:prstGeom prst="rect">
            <a:avLst/>
          </a:prstGeom>
          <a:noFill/>
          <a:ln w="9525">
            <a:noFill/>
            <a:miter lim="800000"/>
            <a:headEnd/>
            <a:tailEnd/>
          </a:ln>
        </p:spPr>
      </p:pic>
      <p:pic>
        <p:nvPicPr>
          <p:cNvPr id="87043" name="Picture 3"/>
          <p:cNvPicPr>
            <a:picLocks noChangeAspect="1" noChangeArrowheads="1"/>
          </p:cNvPicPr>
          <p:nvPr/>
        </p:nvPicPr>
        <p:blipFill>
          <a:blip r:embed="rId3" cstate="print"/>
          <a:srcRect/>
          <a:stretch>
            <a:fillRect/>
          </a:stretch>
        </p:blipFill>
        <p:spPr bwMode="auto">
          <a:xfrm>
            <a:off x="0" y="685800"/>
            <a:ext cx="9144000" cy="1290720"/>
          </a:xfrm>
          <a:prstGeom prst="rect">
            <a:avLst/>
          </a:prstGeom>
          <a:noFill/>
          <a:ln w="9525">
            <a:noFill/>
            <a:miter lim="800000"/>
            <a:headEnd/>
            <a:tailEnd/>
          </a:ln>
        </p:spPr>
      </p:pic>
      <p:sp>
        <p:nvSpPr>
          <p:cNvPr id="4" name="TextBox 3"/>
          <p:cNvSpPr txBox="1"/>
          <p:nvPr/>
        </p:nvSpPr>
        <p:spPr>
          <a:xfrm>
            <a:off x="0" y="228600"/>
            <a:ext cx="2895600" cy="369332"/>
          </a:xfrm>
          <a:prstGeom prst="rect">
            <a:avLst/>
          </a:prstGeom>
          <a:noFill/>
        </p:spPr>
        <p:txBody>
          <a:bodyPr wrap="square" rtlCol="0">
            <a:spAutoFit/>
          </a:bodyPr>
          <a:lstStyle/>
          <a:p>
            <a:r>
              <a:rPr lang="en-US" smtClean="0"/>
              <a:t>Excerpt from Table 1, p.4.</a:t>
            </a:r>
            <a:endParaRPr lang="en-US"/>
          </a:p>
        </p:txBody>
      </p:sp>
      <p:pic>
        <p:nvPicPr>
          <p:cNvPr id="87044" name="Picture 4"/>
          <p:cNvPicPr>
            <a:picLocks noChangeAspect="1" noChangeArrowheads="1"/>
          </p:cNvPicPr>
          <p:nvPr/>
        </p:nvPicPr>
        <p:blipFill>
          <a:blip r:embed="rId4" cstate="print"/>
          <a:srcRect/>
          <a:stretch>
            <a:fillRect/>
          </a:stretch>
        </p:blipFill>
        <p:spPr bwMode="auto">
          <a:xfrm>
            <a:off x="177800" y="2133600"/>
            <a:ext cx="8966200" cy="609600"/>
          </a:xfrm>
          <a:prstGeom prst="rect">
            <a:avLst/>
          </a:prstGeom>
          <a:noFill/>
          <a:ln w="9525">
            <a:noFill/>
            <a:miter lim="800000"/>
            <a:headEnd/>
            <a:tailEnd/>
          </a:ln>
        </p:spPr>
      </p:pic>
      <p:cxnSp>
        <p:nvCxnSpPr>
          <p:cNvPr id="7" name="Straight Connector 6"/>
          <p:cNvCxnSpPr/>
          <p:nvPr/>
        </p:nvCxnSpPr>
        <p:spPr>
          <a:xfrm>
            <a:off x="3200400" y="35814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95400" y="42672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143000" y="3886200"/>
            <a:ext cx="6324600" cy="356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38100" y="5831775"/>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66800" y="6172200"/>
            <a:ext cx="289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953000" y="6172200"/>
            <a:ext cx="3429000" cy="381000"/>
          </a:xfrm>
          <a:prstGeom prst="rect">
            <a:avLst/>
          </a:prstGeom>
          <a:noFill/>
        </p:spPr>
        <p:txBody>
          <a:bodyPr wrap="square" rtlCol="0">
            <a:spAutoFit/>
          </a:bodyPr>
          <a:lstStyle/>
          <a:p>
            <a:r>
              <a:rPr lang="en-US" smtClean="0"/>
              <a:t>WRC 329 – pp.31,32.</a:t>
            </a:r>
            <a:endParaRPr lang="en-US"/>
          </a:p>
        </p:txBody>
      </p:sp>
      <p:sp>
        <p:nvSpPr>
          <p:cNvPr id="2" name="Slide Number Placeholder 1"/>
          <p:cNvSpPr>
            <a:spLocks noGrp="1"/>
          </p:cNvSpPr>
          <p:nvPr>
            <p:ph type="sldNum" sz="quarter" idx="12"/>
          </p:nvPr>
        </p:nvSpPr>
        <p:spPr/>
        <p:txBody>
          <a:bodyPr/>
          <a:lstStyle/>
          <a:p>
            <a:fld id="{8345442F-1499-4E7A-9D9C-E7E226BA79B5}" type="slidenum">
              <a:rPr lang="en-US" smtClean="0"/>
              <a:t>38</a:t>
            </a:fld>
            <a:endParaRPr lang="en-US"/>
          </a:p>
        </p:txBody>
      </p:sp>
    </p:spTree>
    <p:extLst>
      <p:ext uri="{BB962C8B-B14F-4D97-AF65-F5344CB8AC3E}">
        <p14:creationId xmlns:p14="http://schemas.microsoft.com/office/powerpoint/2010/main" val="3510730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2" cstate="print"/>
          <a:srcRect/>
          <a:stretch>
            <a:fillRect/>
          </a:stretch>
        </p:blipFill>
        <p:spPr bwMode="auto">
          <a:xfrm>
            <a:off x="-1" y="0"/>
            <a:ext cx="9132967" cy="6553200"/>
          </a:xfrm>
          <a:prstGeom prst="rect">
            <a:avLst/>
          </a:prstGeom>
          <a:noFill/>
        </p:spPr>
      </p:pic>
      <p:sp>
        <p:nvSpPr>
          <p:cNvPr id="1741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Slide Number Placeholder 5"/>
          <p:cNvSpPr>
            <a:spLocks noGrp="1"/>
          </p:cNvSpPr>
          <p:nvPr>
            <p:ph type="sldNum" sz="quarter" idx="12"/>
          </p:nvPr>
        </p:nvSpPr>
        <p:spPr/>
        <p:txBody>
          <a:bodyPr/>
          <a:lstStyle/>
          <a:p>
            <a:fld id="{656F9960-4362-4F0E-B5DD-5F79474C2233}" type="slidenum">
              <a:rPr lang="en-US" smtClean="0"/>
              <a:pPr/>
              <a:t>39</a:t>
            </a:fld>
            <a:endParaRPr lang="en-US"/>
          </a:p>
        </p:txBody>
      </p:sp>
    </p:spTree>
    <p:extLst>
      <p:ext uri="{BB962C8B-B14F-4D97-AF65-F5344CB8AC3E}">
        <p14:creationId xmlns:p14="http://schemas.microsoft.com/office/powerpoint/2010/main" val="4111094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117606" cy="4924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8345442F-1499-4E7A-9D9C-E7E226BA79B5}" type="slidenum">
              <a:rPr lang="en-US" smtClean="0"/>
              <a:t>4</a:t>
            </a:fld>
            <a:endParaRPr lang="en-US"/>
          </a:p>
        </p:txBody>
      </p:sp>
    </p:spTree>
    <p:extLst>
      <p:ext uri="{BB962C8B-B14F-4D97-AF65-F5344CB8AC3E}">
        <p14:creationId xmlns:p14="http://schemas.microsoft.com/office/powerpoint/2010/main" val="3967012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8077200" cy="461665"/>
          </a:xfrm>
          <a:prstGeom prst="rect">
            <a:avLst/>
          </a:prstGeom>
          <a:noFill/>
        </p:spPr>
        <p:txBody>
          <a:bodyPr wrap="square" rtlCol="0">
            <a:spAutoFit/>
          </a:bodyPr>
          <a:lstStyle/>
          <a:p>
            <a:r>
              <a:rPr lang="en-US" sz="2400" dirty="0" smtClean="0"/>
              <a:t>The most common “not in Appendix D” problem:</a:t>
            </a:r>
            <a:endParaRPr lang="en-US" sz="2400" dirty="0"/>
          </a:p>
        </p:txBody>
      </p:sp>
      <p:pic>
        <p:nvPicPr>
          <p:cNvPr id="90114" name="Picture 2"/>
          <p:cNvPicPr>
            <a:picLocks noChangeAspect="1" noChangeArrowheads="1"/>
          </p:cNvPicPr>
          <p:nvPr/>
        </p:nvPicPr>
        <p:blipFill>
          <a:blip r:embed="rId2" cstate="print"/>
          <a:srcRect/>
          <a:stretch>
            <a:fillRect/>
          </a:stretch>
        </p:blipFill>
        <p:spPr bwMode="auto">
          <a:xfrm>
            <a:off x="152400" y="1981200"/>
            <a:ext cx="8686800" cy="1081524"/>
          </a:xfrm>
          <a:prstGeom prst="rect">
            <a:avLst/>
          </a:prstGeom>
          <a:noFill/>
          <a:ln w="9525">
            <a:noFill/>
            <a:miter lim="800000"/>
            <a:headEnd/>
            <a:tailEnd/>
          </a:ln>
        </p:spPr>
      </p:pic>
      <p:pic>
        <p:nvPicPr>
          <p:cNvPr id="90115" name="Picture 3"/>
          <p:cNvPicPr>
            <a:picLocks noChangeAspect="1" noChangeArrowheads="1"/>
          </p:cNvPicPr>
          <p:nvPr/>
        </p:nvPicPr>
        <p:blipFill>
          <a:blip r:embed="rId3" cstate="print"/>
          <a:srcRect/>
          <a:stretch>
            <a:fillRect/>
          </a:stretch>
        </p:blipFill>
        <p:spPr bwMode="auto">
          <a:xfrm>
            <a:off x="228600" y="3352800"/>
            <a:ext cx="8567738" cy="549328"/>
          </a:xfrm>
          <a:prstGeom prst="rect">
            <a:avLst/>
          </a:prstGeom>
          <a:noFill/>
          <a:ln w="9525">
            <a:noFill/>
            <a:miter lim="800000"/>
            <a:headEnd/>
            <a:tailEnd/>
          </a:ln>
        </p:spPr>
      </p:pic>
      <p:sp>
        <p:nvSpPr>
          <p:cNvPr id="5" name="TextBox 4"/>
          <p:cNvSpPr txBox="1"/>
          <p:nvPr/>
        </p:nvSpPr>
        <p:spPr>
          <a:xfrm>
            <a:off x="1295400" y="4800600"/>
            <a:ext cx="5715000" cy="646331"/>
          </a:xfrm>
          <a:prstGeom prst="rect">
            <a:avLst/>
          </a:prstGeom>
          <a:noFill/>
        </p:spPr>
        <p:txBody>
          <a:bodyPr wrap="square" rtlCol="0">
            <a:spAutoFit/>
          </a:bodyPr>
          <a:lstStyle/>
          <a:p>
            <a:pPr>
              <a:buFont typeface="Arial" pitchFamily="34" charset="0"/>
              <a:buChar char="•"/>
            </a:pPr>
            <a:r>
              <a:rPr lang="en-US" dirty="0" smtClean="0"/>
              <a:t> D/T &gt; 100</a:t>
            </a:r>
          </a:p>
          <a:p>
            <a:pPr>
              <a:buFont typeface="Arial" pitchFamily="34" charset="0"/>
              <a:buChar char="•"/>
            </a:pPr>
            <a:r>
              <a:rPr lang="en-US" dirty="0" smtClean="0"/>
              <a:t> 0.5 &lt; d/D &lt; 1.0 may be non-conservative.</a:t>
            </a:r>
            <a:endParaRPr lang="en-US" dirty="0"/>
          </a:p>
        </p:txBody>
      </p:sp>
      <p:sp>
        <p:nvSpPr>
          <p:cNvPr id="6" name="Slide Number Placeholder 5"/>
          <p:cNvSpPr>
            <a:spLocks noGrp="1"/>
          </p:cNvSpPr>
          <p:nvPr>
            <p:ph type="sldNum" sz="quarter" idx="12"/>
          </p:nvPr>
        </p:nvSpPr>
        <p:spPr/>
        <p:txBody>
          <a:bodyPr/>
          <a:lstStyle/>
          <a:p>
            <a:fld id="{656F9960-4362-4F0E-B5DD-5F79474C2233}" type="slidenum">
              <a:rPr lang="en-US" smtClean="0"/>
              <a:pPr/>
              <a:t>40</a:t>
            </a:fld>
            <a:endParaRPr lang="en-US"/>
          </a:p>
        </p:txBody>
      </p:sp>
      <p:cxnSp>
        <p:nvCxnSpPr>
          <p:cNvPr id="8" name="Straight Connector 7"/>
          <p:cNvCxnSpPr/>
          <p:nvPr/>
        </p:nvCxnSpPr>
        <p:spPr>
          <a:xfrm>
            <a:off x="5105400" y="2971800"/>
            <a:ext cx="27432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71600" y="3733800"/>
            <a:ext cx="17526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38200" y="3962400"/>
            <a:ext cx="27432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62800" y="3810000"/>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663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6F9960-4362-4F0E-B5DD-5F79474C2233}" type="slidenum">
              <a:rPr lang="en-US" smtClean="0"/>
              <a:pPr/>
              <a:t>41</a:t>
            </a:fld>
            <a:endParaRPr lang="en-US"/>
          </a:p>
        </p:txBody>
      </p:sp>
      <p:pic>
        <p:nvPicPr>
          <p:cNvPr id="99332" name="Picture 4"/>
          <p:cNvPicPr>
            <a:picLocks noChangeAspect="1" noChangeArrowheads="1"/>
          </p:cNvPicPr>
          <p:nvPr/>
        </p:nvPicPr>
        <p:blipFill>
          <a:blip r:embed="rId2" cstate="print"/>
          <a:srcRect/>
          <a:stretch>
            <a:fillRect/>
          </a:stretch>
        </p:blipFill>
        <p:spPr bwMode="auto">
          <a:xfrm>
            <a:off x="152400" y="1899562"/>
            <a:ext cx="6143625" cy="4958438"/>
          </a:xfrm>
          <a:prstGeom prst="rect">
            <a:avLst/>
          </a:prstGeom>
          <a:noFill/>
          <a:ln w="9525">
            <a:noFill/>
            <a:miter lim="800000"/>
            <a:headEnd/>
            <a:tailEnd/>
          </a:ln>
        </p:spPr>
      </p:pic>
      <p:pic>
        <p:nvPicPr>
          <p:cNvPr id="99333" name="Picture 5"/>
          <p:cNvPicPr>
            <a:picLocks noChangeAspect="1" noChangeArrowheads="1"/>
          </p:cNvPicPr>
          <p:nvPr/>
        </p:nvPicPr>
        <p:blipFill>
          <a:blip r:embed="rId3" cstate="print"/>
          <a:srcRect/>
          <a:stretch>
            <a:fillRect/>
          </a:stretch>
        </p:blipFill>
        <p:spPr bwMode="auto">
          <a:xfrm>
            <a:off x="2971800" y="457200"/>
            <a:ext cx="5884433" cy="2743200"/>
          </a:xfrm>
          <a:prstGeom prst="rect">
            <a:avLst/>
          </a:prstGeom>
          <a:noFill/>
          <a:ln w="9525">
            <a:noFill/>
            <a:miter lim="800000"/>
            <a:headEnd/>
            <a:tailEnd/>
          </a:ln>
        </p:spPr>
      </p:pic>
    </p:spTree>
    <p:extLst>
      <p:ext uri="{BB962C8B-B14F-4D97-AF65-F5344CB8AC3E}">
        <p14:creationId xmlns:p14="http://schemas.microsoft.com/office/powerpoint/2010/main" val="1618945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6F9960-4362-4F0E-B5DD-5F79474C2233}" type="slidenum">
              <a:rPr lang="en-US" smtClean="0"/>
              <a:pPr/>
              <a:t>42</a:t>
            </a:fld>
            <a:endParaRPr lang="en-US"/>
          </a:p>
        </p:txBody>
      </p:sp>
      <p:pic>
        <p:nvPicPr>
          <p:cNvPr id="129026" name="Picture 2"/>
          <p:cNvPicPr>
            <a:picLocks noChangeAspect="1" noChangeArrowheads="1"/>
          </p:cNvPicPr>
          <p:nvPr/>
        </p:nvPicPr>
        <p:blipFill>
          <a:blip r:embed="rId2" cstate="print"/>
          <a:srcRect/>
          <a:stretch>
            <a:fillRect/>
          </a:stretch>
        </p:blipFill>
        <p:spPr bwMode="auto">
          <a:xfrm>
            <a:off x="457200" y="2743200"/>
            <a:ext cx="6781800" cy="3199258"/>
          </a:xfrm>
          <a:prstGeom prst="rect">
            <a:avLst/>
          </a:prstGeom>
          <a:noFill/>
          <a:ln w="9525">
            <a:noFill/>
            <a:miter lim="800000"/>
            <a:headEnd/>
            <a:tailEnd/>
          </a:ln>
        </p:spPr>
      </p:pic>
      <p:sp>
        <p:nvSpPr>
          <p:cNvPr id="4" name="TextBox 3"/>
          <p:cNvSpPr txBox="1"/>
          <p:nvPr/>
        </p:nvSpPr>
        <p:spPr>
          <a:xfrm>
            <a:off x="228600" y="5791200"/>
            <a:ext cx="2286000" cy="646331"/>
          </a:xfrm>
          <a:prstGeom prst="rect">
            <a:avLst/>
          </a:prstGeom>
          <a:noFill/>
        </p:spPr>
        <p:txBody>
          <a:bodyPr wrap="square" rtlCol="0">
            <a:spAutoFit/>
          </a:bodyPr>
          <a:lstStyle/>
          <a:p>
            <a:r>
              <a:rPr lang="en-US" dirty="0" smtClean="0"/>
              <a:t>In-Plane thru Run</a:t>
            </a:r>
          </a:p>
          <a:p>
            <a:r>
              <a:rPr lang="en-US" dirty="0" smtClean="0"/>
              <a:t>         </a:t>
            </a:r>
            <a:r>
              <a:rPr lang="en-US" dirty="0" err="1" smtClean="0"/>
              <a:t>i</a:t>
            </a:r>
            <a:r>
              <a:rPr lang="en-US" sz="1600" dirty="0" err="1" smtClean="0"/>
              <a:t>ir</a:t>
            </a:r>
            <a:r>
              <a:rPr lang="en-US" dirty="0" smtClean="0"/>
              <a:t> &gt; </a:t>
            </a:r>
            <a:r>
              <a:rPr lang="en-US" dirty="0" err="1" smtClean="0"/>
              <a:t>i</a:t>
            </a:r>
            <a:r>
              <a:rPr lang="en-US" sz="1600" dirty="0" err="1" smtClean="0"/>
              <a:t>or</a:t>
            </a:r>
            <a:endParaRPr lang="en-US" dirty="0"/>
          </a:p>
        </p:txBody>
      </p:sp>
      <p:sp>
        <p:nvSpPr>
          <p:cNvPr id="5" name="TextBox 4"/>
          <p:cNvSpPr txBox="1"/>
          <p:nvPr/>
        </p:nvSpPr>
        <p:spPr>
          <a:xfrm>
            <a:off x="381000" y="381000"/>
            <a:ext cx="5029200" cy="1384995"/>
          </a:xfrm>
          <a:prstGeom prst="rect">
            <a:avLst/>
          </a:prstGeom>
          <a:noFill/>
        </p:spPr>
        <p:txBody>
          <a:bodyPr wrap="square" rtlCol="0">
            <a:spAutoFit/>
          </a:bodyPr>
          <a:lstStyle/>
          <a:p>
            <a:r>
              <a:rPr lang="en-US" sz="2800" dirty="0" err="1" smtClean="0"/>
              <a:t>i</a:t>
            </a:r>
            <a:r>
              <a:rPr lang="en-US" sz="2800" dirty="0" smtClean="0"/>
              <a:t>-factors for in-plane thru the run should be larger than </a:t>
            </a:r>
            <a:r>
              <a:rPr lang="en-US" sz="2800" dirty="0" err="1" smtClean="0"/>
              <a:t>i</a:t>
            </a:r>
            <a:r>
              <a:rPr lang="en-US" sz="2800" dirty="0" smtClean="0"/>
              <a:t>-factors for out-of-plane thru the run.</a:t>
            </a:r>
            <a:endParaRPr lang="en-US" sz="2800" dirty="0"/>
          </a:p>
        </p:txBody>
      </p:sp>
      <p:pic>
        <p:nvPicPr>
          <p:cNvPr id="6" name="Picture 3"/>
          <p:cNvPicPr>
            <a:picLocks noChangeAspect="1" noChangeArrowheads="1"/>
          </p:cNvPicPr>
          <p:nvPr/>
        </p:nvPicPr>
        <p:blipFill>
          <a:blip r:embed="rId3" cstate="print"/>
          <a:srcRect/>
          <a:stretch>
            <a:fillRect/>
          </a:stretch>
        </p:blipFill>
        <p:spPr bwMode="auto">
          <a:xfrm>
            <a:off x="6096000" y="0"/>
            <a:ext cx="2910904" cy="2995613"/>
          </a:xfrm>
          <a:prstGeom prst="rect">
            <a:avLst/>
          </a:prstGeom>
          <a:noFill/>
          <a:ln w="9525">
            <a:noFill/>
            <a:miter lim="800000"/>
            <a:headEnd/>
            <a:tailEnd/>
          </a:ln>
        </p:spPr>
      </p:pic>
    </p:spTree>
    <p:extLst>
      <p:ext uri="{BB962C8B-B14F-4D97-AF65-F5344CB8AC3E}">
        <p14:creationId xmlns:p14="http://schemas.microsoft.com/office/powerpoint/2010/main" val="2596974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0DF893-57C8-49D5-B4C6-69BD9D203D96}" type="slidenum">
              <a:rPr lang="en-US" smtClean="0"/>
              <a:pPr/>
              <a:t>43</a:t>
            </a:fld>
            <a:endParaRPr lang="en-US"/>
          </a:p>
        </p:txBody>
      </p:sp>
      <p:pic>
        <p:nvPicPr>
          <p:cNvPr id="34819" name="Picture 3"/>
          <p:cNvPicPr>
            <a:picLocks noChangeAspect="1" noChangeArrowheads="1"/>
          </p:cNvPicPr>
          <p:nvPr/>
        </p:nvPicPr>
        <p:blipFill>
          <a:blip r:embed="rId3" cstate="print"/>
          <a:srcRect r="4545"/>
          <a:stretch>
            <a:fillRect/>
          </a:stretch>
        </p:blipFill>
        <p:spPr bwMode="auto">
          <a:xfrm>
            <a:off x="838200" y="381000"/>
            <a:ext cx="7297086" cy="2312324"/>
          </a:xfrm>
          <a:prstGeom prst="rect">
            <a:avLst/>
          </a:prstGeom>
          <a:noFill/>
          <a:ln w="9525">
            <a:noFill/>
            <a:miter lim="800000"/>
            <a:headEnd/>
            <a:tailEnd/>
          </a:ln>
        </p:spPr>
      </p:pic>
      <p:sp>
        <p:nvSpPr>
          <p:cNvPr id="6" name="5-Point Star 5"/>
          <p:cNvSpPr/>
          <p:nvPr/>
        </p:nvSpPr>
        <p:spPr>
          <a:xfrm>
            <a:off x="533400" y="6096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5-Point Star 6"/>
          <p:cNvSpPr/>
          <p:nvPr/>
        </p:nvSpPr>
        <p:spPr>
          <a:xfrm>
            <a:off x="533400" y="28956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2050" name="Picture 2"/>
          <p:cNvPicPr>
            <a:picLocks noChangeAspect="1" noChangeArrowheads="1"/>
          </p:cNvPicPr>
          <p:nvPr/>
        </p:nvPicPr>
        <p:blipFill>
          <a:blip r:embed="rId4" cstate="print"/>
          <a:srcRect/>
          <a:stretch>
            <a:fillRect/>
          </a:stretch>
        </p:blipFill>
        <p:spPr bwMode="auto">
          <a:xfrm>
            <a:off x="1066799" y="2819400"/>
            <a:ext cx="7030439" cy="3352800"/>
          </a:xfrm>
          <a:prstGeom prst="rect">
            <a:avLst/>
          </a:prstGeom>
          <a:noFill/>
          <a:ln w="9525">
            <a:noFill/>
            <a:miter lim="800000"/>
            <a:headEnd/>
            <a:tailEnd/>
          </a:ln>
        </p:spPr>
      </p:pic>
    </p:spTree>
    <p:extLst>
      <p:ext uri="{BB962C8B-B14F-4D97-AF65-F5344CB8AC3E}">
        <p14:creationId xmlns:p14="http://schemas.microsoft.com/office/powerpoint/2010/main" val="1341860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r="49474" b="10891"/>
          <a:stretch>
            <a:fillRect/>
          </a:stretch>
        </p:blipFill>
        <p:spPr bwMode="auto">
          <a:xfrm>
            <a:off x="0" y="0"/>
            <a:ext cx="8763000" cy="65722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656F9960-4362-4F0E-B5DD-5F79474C2233}" type="slidenum">
              <a:rPr lang="en-US" smtClean="0"/>
              <a:pPr/>
              <a:t>44</a:t>
            </a:fld>
            <a:endParaRPr lang="en-US"/>
          </a:p>
        </p:txBody>
      </p:sp>
    </p:spTree>
    <p:extLst>
      <p:ext uri="{BB962C8B-B14F-4D97-AF65-F5344CB8AC3E}">
        <p14:creationId xmlns:p14="http://schemas.microsoft.com/office/powerpoint/2010/main" val="3384056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lum bright="20000"/>
          </a:blip>
          <a:srcRect l="50526" t="9901" r="2316" b="12871"/>
          <a:stretch>
            <a:fillRect/>
          </a:stretch>
        </p:blipFill>
        <p:spPr bwMode="auto">
          <a:xfrm>
            <a:off x="457200" y="0"/>
            <a:ext cx="8686800" cy="6049736"/>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656F9960-4362-4F0E-B5DD-5F79474C2233}" type="slidenum">
              <a:rPr lang="en-US" smtClean="0"/>
              <a:pPr/>
              <a:t>45</a:t>
            </a:fld>
            <a:endParaRPr lang="en-US"/>
          </a:p>
        </p:txBody>
      </p:sp>
    </p:spTree>
    <p:extLst>
      <p:ext uri="{BB962C8B-B14F-4D97-AF65-F5344CB8AC3E}">
        <p14:creationId xmlns:p14="http://schemas.microsoft.com/office/powerpoint/2010/main" val="198357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6F9960-4362-4F0E-B5DD-5F79474C2233}" type="slidenum">
              <a:rPr lang="en-US" smtClean="0"/>
              <a:pPr/>
              <a:t>46</a:t>
            </a:fld>
            <a:endParaRPr lang="en-US"/>
          </a:p>
        </p:txBody>
      </p:sp>
      <p:pic>
        <p:nvPicPr>
          <p:cNvPr id="131074" name="Picture 2"/>
          <p:cNvPicPr>
            <a:picLocks noChangeAspect="1" noChangeArrowheads="1"/>
          </p:cNvPicPr>
          <p:nvPr/>
        </p:nvPicPr>
        <p:blipFill>
          <a:blip r:embed="rId2" cstate="print"/>
          <a:srcRect/>
          <a:stretch>
            <a:fillRect/>
          </a:stretch>
        </p:blipFill>
        <p:spPr bwMode="auto">
          <a:xfrm>
            <a:off x="0" y="914400"/>
            <a:ext cx="4657261" cy="5838825"/>
          </a:xfrm>
          <a:prstGeom prst="rect">
            <a:avLst/>
          </a:prstGeom>
          <a:noFill/>
          <a:ln w="9525">
            <a:noFill/>
            <a:miter lim="800000"/>
            <a:headEnd/>
            <a:tailEnd/>
          </a:ln>
        </p:spPr>
      </p:pic>
      <p:pic>
        <p:nvPicPr>
          <p:cNvPr id="131075" name="Picture 3"/>
          <p:cNvPicPr>
            <a:picLocks noChangeAspect="1" noChangeArrowheads="1"/>
          </p:cNvPicPr>
          <p:nvPr/>
        </p:nvPicPr>
        <p:blipFill>
          <a:blip r:embed="rId3" cstate="print"/>
          <a:srcRect/>
          <a:stretch>
            <a:fillRect/>
          </a:stretch>
        </p:blipFill>
        <p:spPr bwMode="auto">
          <a:xfrm>
            <a:off x="4800600" y="1295400"/>
            <a:ext cx="4193006" cy="4533900"/>
          </a:xfrm>
          <a:prstGeom prst="rect">
            <a:avLst/>
          </a:prstGeom>
          <a:noFill/>
          <a:ln w="9525">
            <a:noFill/>
            <a:miter lim="800000"/>
            <a:headEnd/>
            <a:tailEnd/>
          </a:ln>
        </p:spPr>
      </p:pic>
      <p:sp>
        <p:nvSpPr>
          <p:cNvPr id="5" name="TextBox 4"/>
          <p:cNvSpPr txBox="1"/>
          <p:nvPr/>
        </p:nvSpPr>
        <p:spPr>
          <a:xfrm>
            <a:off x="3657600" y="304800"/>
            <a:ext cx="3276600" cy="369332"/>
          </a:xfrm>
          <a:prstGeom prst="rect">
            <a:avLst/>
          </a:prstGeom>
          <a:noFill/>
        </p:spPr>
        <p:txBody>
          <a:bodyPr wrap="square" rtlCol="0">
            <a:spAutoFit/>
          </a:bodyPr>
          <a:lstStyle/>
          <a:p>
            <a:r>
              <a:rPr lang="en-US" dirty="0" smtClean="0"/>
              <a:t>“Intent of the Code”</a:t>
            </a:r>
            <a:endParaRPr lang="en-US" dirty="0"/>
          </a:p>
        </p:txBody>
      </p:sp>
      <p:sp>
        <p:nvSpPr>
          <p:cNvPr id="6" name="5-Point Star 5"/>
          <p:cNvSpPr/>
          <p:nvPr/>
        </p:nvSpPr>
        <p:spPr>
          <a:xfrm>
            <a:off x="8001000" y="55626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5-Point Star 6"/>
          <p:cNvSpPr/>
          <p:nvPr/>
        </p:nvSpPr>
        <p:spPr>
          <a:xfrm>
            <a:off x="4191000" y="19812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5-Point Star 7"/>
          <p:cNvSpPr/>
          <p:nvPr/>
        </p:nvSpPr>
        <p:spPr>
          <a:xfrm>
            <a:off x="4191000" y="57150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5-Point Star 8"/>
          <p:cNvSpPr/>
          <p:nvPr/>
        </p:nvSpPr>
        <p:spPr>
          <a:xfrm>
            <a:off x="4191000" y="63246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5-Point Star 9"/>
          <p:cNvSpPr/>
          <p:nvPr/>
        </p:nvSpPr>
        <p:spPr>
          <a:xfrm>
            <a:off x="6934200" y="28194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2469073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69484"/>
            <a:ext cx="6327719"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8345442F-1499-4E7A-9D9C-E7E226BA79B5}" type="slidenum">
              <a:rPr lang="en-US" smtClean="0"/>
              <a:t>5</a:t>
            </a:fld>
            <a:endParaRPr lang="en-US"/>
          </a:p>
        </p:txBody>
      </p:sp>
      <p:sp>
        <p:nvSpPr>
          <p:cNvPr id="3" name="TextBox 2"/>
          <p:cNvSpPr txBox="1"/>
          <p:nvPr/>
        </p:nvSpPr>
        <p:spPr>
          <a:xfrm>
            <a:off x="1600200" y="6172200"/>
            <a:ext cx="6248400" cy="369332"/>
          </a:xfrm>
          <a:prstGeom prst="rect">
            <a:avLst/>
          </a:prstGeom>
          <a:noFill/>
        </p:spPr>
        <p:txBody>
          <a:bodyPr wrap="square" rtlCol="0">
            <a:spAutoFit/>
          </a:bodyPr>
          <a:lstStyle/>
          <a:p>
            <a:r>
              <a:rPr lang="en-US" b="1" smtClean="0"/>
              <a:t>Replicate bending inertia and area at junction if possible.</a:t>
            </a:r>
            <a:endParaRPr lang="en-US" b="1"/>
          </a:p>
        </p:txBody>
      </p:sp>
    </p:spTree>
    <p:extLst>
      <p:ext uri="{BB962C8B-B14F-4D97-AF65-F5344CB8AC3E}">
        <p14:creationId xmlns:p14="http://schemas.microsoft.com/office/powerpoint/2010/main" val="2361240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504" y="599368"/>
            <a:ext cx="8717512" cy="5447645"/>
          </a:xfrm>
          <a:prstGeom prst="rect">
            <a:avLst/>
          </a:prstGeom>
          <a:noFill/>
        </p:spPr>
        <p:txBody>
          <a:bodyPr wrap="square" rtlCol="0">
            <a:spAutoFit/>
          </a:bodyPr>
          <a:lstStyle/>
          <a:p>
            <a:r>
              <a:rPr lang="en-US" sz="2400" b="1" smtClean="0"/>
              <a:t>Finite Element SIF Development Guidelines for Welded Geometries</a:t>
            </a:r>
          </a:p>
          <a:p>
            <a:endParaRPr lang="en-US"/>
          </a:p>
          <a:p>
            <a:r>
              <a:rPr lang="en-US" smtClean="0"/>
              <a:t>1) If using shells for local bending stress problems (branch connections), and flat, faceted four-noded elements, and 1/2T clearence elements from the penetration line  with no consideration of the weld size,  then use SCF = K</a:t>
            </a:r>
            <a:r>
              <a:rPr lang="en-US" baseline="-25000" smtClean="0"/>
              <a:t>2</a:t>
            </a:r>
            <a:r>
              <a:rPr lang="en-US" smtClean="0"/>
              <a:t> = 1.0.</a:t>
            </a:r>
          </a:p>
          <a:p>
            <a:endParaRPr lang="en-US"/>
          </a:p>
          <a:p>
            <a:r>
              <a:rPr lang="en-US" smtClean="0"/>
              <a:t>2) If using shells for local bending stress problems, curved, 8-noded  elements, and approximating 1/2T clearence from penetration line with no consideration of the weld size, then use SCF = K</a:t>
            </a:r>
            <a:r>
              <a:rPr lang="en-US" baseline="-25000" smtClean="0"/>
              <a:t>2</a:t>
            </a:r>
            <a:r>
              <a:rPr lang="en-US" smtClean="0"/>
              <a:t> = 1.0.</a:t>
            </a:r>
          </a:p>
          <a:p>
            <a:endParaRPr lang="en-US"/>
          </a:p>
          <a:p>
            <a:r>
              <a:rPr lang="en-US" smtClean="0"/>
              <a:t>3) If using shells for local bending stress problems and curved, 8-noded elements, and includeding tapered elements for the weld zones as described in VIII-2 Part 5 Annex 5.A, then use SCF = 1.3 to 1.6.  Shells should replicate area and inertia of penetration line ring.</a:t>
            </a:r>
          </a:p>
          <a:p>
            <a:endParaRPr lang="en-US"/>
          </a:p>
          <a:p>
            <a:r>
              <a:rPr lang="en-US" smtClean="0"/>
              <a:t>4) If using bricks for local bending stress problems, and including weld models with stress classification lines at the toes of the fillets, then use SCF = 1.3 to 1.6.  Brick elements of various types can be used to estimate the number of cycles of a nominal load to cause thru wall cracks to exist.  J Integrals and crack growth calculations can be used although to produce accurate results, often more than one crack must be simulated.</a:t>
            </a:r>
            <a:endParaRPr lang="en-US"/>
          </a:p>
        </p:txBody>
      </p:sp>
      <p:sp>
        <p:nvSpPr>
          <p:cNvPr id="3" name="Slide Number Placeholder 2"/>
          <p:cNvSpPr>
            <a:spLocks noGrp="1"/>
          </p:cNvSpPr>
          <p:nvPr>
            <p:ph type="sldNum" sz="quarter" idx="12"/>
          </p:nvPr>
        </p:nvSpPr>
        <p:spPr/>
        <p:txBody>
          <a:bodyPr/>
          <a:lstStyle/>
          <a:p>
            <a:fld id="{8345442F-1499-4E7A-9D9C-E7E226BA79B5}" type="slidenum">
              <a:rPr lang="en-US" smtClean="0"/>
              <a:t>6</a:t>
            </a:fld>
            <a:endParaRPr lang="en-US"/>
          </a:p>
        </p:txBody>
      </p:sp>
    </p:spTree>
    <p:extLst>
      <p:ext uri="{BB962C8B-B14F-4D97-AF65-F5344CB8AC3E}">
        <p14:creationId xmlns:p14="http://schemas.microsoft.com/office/powerpoint/2010/main" val="3270709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763000" cy="5478423"/>
          </a:xfrm>
          <a:prstGeom prst="rect">
            <a:avLst/>
          </a:prstGeom>
          <a:noFill/>
        </p:spPr>
        <p:txBody>
          <a:bodyPr wrap="square" rtlCol="0">
            <a:spAutoFit/>
          </a:bodyPr>
          <a:lstStyle/>
          <a:p>
            <a:r>
              <a:rPr lang="en-US" sz="2400" b="1" smtClean="0"/>
              <a:t>Can almost all SIF data from the literature be used equally?</a:t>
            </a:r>
          </a:p>
          <a:p>
            <a:endParaRPr lang="en-US"/>
          </a:p>
          <a:p>
            <a:r>
              <a:rPr lang="en-US" sz="2800" smtClean="0"/>
              <a:t>No</a:t>
            </a:r>
          </a:p>
          <a:p>
            <a:endParaRPr lang="en-US" sz="2800"/>
          </a:p>
          <a:p>
            <a:r>
              <a:rPr lang="en-US" sz="2800" smtClean="0"/>
              <a:t>SIF test data is only valid when the girth butt weld curve used for comparison is adequately valid.  Remember:</a:t>
            </a:r>
          </a:p>
          <a:p>
            <a:endParaRPr lang="en-US" sz="2800"/>
          </a:p>
          <a:p>
            <a:endParaRPr lang="en-US" sz="2800" smtClean="0"/>
          </a:p>
          <a:p>
            <a:endParaRPr lang="en-US" sz="2800"/>
          </a:p>
          <a:p>
            <a:endParaRPr lang="en-US" sz="2800"/>
          </a:p>
          <a:p>
            <a:r>
              <a:rPr lang="en-US" sz="2800" smtClean="0"/>
              <a:t>Tests conducted and reported in 2007 by Chris Hinnant (then at PRG), now at  K&amp;H Fabricators in Smithville Texas are shown on the following slide: </a:t>
            </a:r>
            <a:endParaRPr lang="en-US" sz="280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67879"/>
            <a:ext cx="73056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8345442F-1499-4E7A-9D9C-E7E226BA79B5}" type="slidenum">
              <a:rPr lang="en-US" smtClean="0"/>
              <a:t>7</a:t>
            </a:fld>
            <a:endParaRPr lang="en-US"/>
          </a:p>
        </p:txBody>
      </p:sp>
    </p:spTree>
    <p:extLst>
      <p:ext uri="{BB962C8B-B14F-4D97-AF65-F5344CB8AC3E}">
        <p14:creationId xmlns:p14="http://schemas.microsoft.com/office/powerpoint/2010/main" val="765941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741E1802-9AD7-4B82-AD1C-D129F5A928CF}" type="slidenum">
              <a:rPr lang="en-US"/>
              <a:pPr/>
              <a:t>8</a:t>
            </a:fld>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199"/>
            <a:ext cx="7467600" cy="538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048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48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438400"/>
            <a:ext cx="51943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345442F-1499-4E7A-9D9C-E7E226BA79B5}" type="slidenum">
              <a:rPr lang="en-US" smtClean="0"/>
              <a:t>9</a:t>
            </a:fld>
            <a:endParaRPr lang="en-US"/>
          </a:p>
        </p:txBody>
      </p:sp>
    </p:spTree>
    <p:extLst>
      <p:ext uri="{BB962C8B-B14F-4D97-AF65-F5344CB8AC3E}">
        <p14:creationId xmlns:p14="http://schemas.microsoft.com/office/powerpoint/2010/main" val="1820422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alpha val="14000"/>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12167</TotalTime>
  <Words>2040</Words>
  <Application>Microsoft Office PowerPoint</Application>
  <PresentationFormat>On-screen Show (4:3)</PresentationFormat>
  <Paragraphs>189</Paragraphs>
  <Slides>46</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dc:creator>
  <cp:lastModifiedBy>jsuffet@ecedesign.com</cp:lastModifiedBy>
  <cp:revision>88</cp:revision>
  <cp:lastPrinted>2014-06-02T16:48:00Z</cp:lastPrinted>
  <dcterms:created xsi:type="dcterms:W3CDTF">2014-05-24T20:58:02Z</dcterms:created>
  <dcterms:modified xsi:type="dcterms:W3CDTF">2015-06-29T03:06:19Z</dcterms:modified>
</cp:coreProperties>
</file>