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1" r:id="rId3"/>
    <p:sldId id="262" r:id="rId4"/>
    <p:sldId id="259" r:id="rId5"/>
    <p:sldId id="260" r:id="rId6"/>
    <p:sldId id="271" r:id="rId7"/>
    <p:sldId id="269" r:id="rId8"/>
    <p:sldId id="275" r:id="rId9"/>
    <p:sldId id="288" r:id="rId10"/>
    <p:sldId id="276" r:id="rId11"/>
    <p:sldId id="277" r:id="rId12"/>
    <p:sldId id="278" r:id="rId13"/>
    <p:sldId id="280" r:id="rId14"/>
    <p:sldId id="282" r:id="rId15"/>
    <p:sldId id="283" r:id="rId16"/>
    <p:sldId id="284" r:id="rId17"/>
    <p:sldId id="285" r:id="rId18"/>
    <p:sldId id="287" r:id="rId19"/>
    <p:sldId id="289" r:id="rId20"/>
    <p:sldId id="257" r:id="rId21"/>
    <p:sldId id="312" r:id="rId22"/>
    <p:sldId id="266" r:id="rId23"/>
    <p:sldId id="293" r:id="rId24"/>
    <p:sldId id="291" r:id="rId25"/>
    <p:sldId id="273" r:id="rId26"/>
    <p:sldId id="272" r:id="rId27"/>
    <p:sldId id="267" r:id="rId28"/>
    <p:sldId id="268" r:id="rId29"/>
    <p:sldId id="307" r:id="rId30"/>
    <p:sldId id="295" r:id="rId31"/>
    <p:sldId id="296" r:id="rId32"/>
    <p:sldId id="311" r:id="rId33"/>
    <p:sldId id="309" r:id="rId34"/>
    <p:sldId id="310" r:id="rId35"/>
    <p:sldId id="297" r:id="rId36"/>
    <p:sldId id="298" r:id="rId37"/>
    <p:sldId id="299" r:id="rId38"/>
    <p:sldId id="301" r:id="rId39"/>
    <p:sldId id="302" r:id="rId40"/>
    <p:sldId id="303" r:id="rId41"/>
    <p:sldId id="304" r:id="rId42"/>
    <p:sldId id="305" r:id="rId43"/>
    <p:sldId id="306" r:id="rId44"/>
    <p:sldId id="313" r:id="rId45"/>
    <p:sldId id="314" r:id="rId46"/>
    <p:sldId id="308" r:id="rId4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C96"/>
    <a:srgbClr val="0071B6"/>
    <a:srgbClr val="024182"/>
    <a:srgbClr val="D71920"/>
    <a:srgbClr val="D6D100"/>
    <a:srgbClr val="DFDA00"/>
    <a:srgbClr val="193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747" autoAdjust="0"/>
  </p:normalViewPr>
  <p:slideViewPr>
    <p:cSldViewPr>
      <p:cViewPr varScale="1">
        <p:scale>
          <a:sx n="129" d="100"/>
          <a:sy n="129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7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14" y="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5" name="Rectangle 7"/>
          <p:cNvSpPr>
            <a:spLocks noGrp="1" noChangeArrowheads="1"/>
          </p:cNvSpPr>
          <p:nvPr>
            <p:ph type="dt" idx="1"/>
          </p:nvPr>
        </p:nvSpPr>
        <p:spPr bwMode="auto">
          <a:xfrm>
            <a:off x="568961" y="9064104"/>
            <a:ext cx="3169920" cy="289092"/>
          </a:xfrm>
          <a:prstGeom prst="rect">
            <a:avLst/>
          </a:prstGeom>
          <a:noFill/>
        </p:spPr>
        <p:txBody>
          <a:bodyPr wrap="square" lIns="96323" tIns="48161" rIns="96323" bIns="48161" rtlCol="0">
            <a:spAutoFit/>
          </a:bodyPr>
          <a:lstStyle/>
          <a:p>
            <a:r>
              <a:rPr lang="en-US" dirty="0"/>
              <a:t>CAU2014 Events</a:t>
            </a:r>
          </a:p>
        </p:txBody>
      </p:sp>
      <p:sp>
        <p:nvSpPr>
          <p:cNvPr id="68624" name="Rectangle 16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01921" y="9074400"/>
            <a:ext cx="1625600" cy="289092"/>
          </a:xfrm>
          <a:prstGeom prst="rect">
            <a:avLst/>
          </a:prstGeom>
          <a:noFill/>
        </p:spPr>
        <p:txBody>
          <a:bodyPr wrap="square" lIns="96323" tIns="48161" rIns="96323" bIns="48161" rtlCol="0">
            <a:spAutoFit/>
          </a:bodyPr>
          <a:lstStyle/>
          <a:p>
            <a:pPr algn="r"/>
            <a:fld id="{D09300BF-08CE-42C1-9E4B-8307A92AF6E9}" type="slidenum">
              <a:rPr lang="en-US"/>
              <a:pPr algn="r"/>
              <a:t>‹#›</a:t>
            </a:fld>
            <a:endParaRPr lang="en-US" dirty="0"/>
          </a:p>
        </p:txBody>
      </p:sp>
      <p:pic>
        <p:nvPicPr>
          <p:cNvPr id="11268" name="Picture 11" descr="029_Logo09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920" y="187219"/>
            <a:ext cx="2113280" cy="5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544320" y="266747"/>
            <a:ext cx="4064000" cy="5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323" tIns="48161" rIns="96323" bIns="48161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Title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Presenter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266749"/>
            <a:ext cx="2113280" cy="447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4160" y="9064106"/>
            <a:ext cx="1544320" cy="289092"/>
          </a:xfrm>
          <a:prstGeom prst="rect">
            <a:avLst/>
          </a:prstGeom>
          <a:noFill/>
        </p:spPr>
        <p:txBody>
          <a:bodyPr wrap="square" lIns="96323" tIns="48161" rIns="96323" bIns="48161" rtlCol="0">
            <a:spAutoFit/>
          </a:bodyPr>
          <a:lstStyle/>
          <a:p>
            <a:pPr algn="ctr"/>
            <a:r>
              <a:rPr lang="en-US" dirty="0" smtClean="0"/>
              <a:t>© Intergraph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73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1281" y="8960969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CAU2014 Events</a:t>
            </a:r>
            <a:endParaRPr lang="en-US" dirty="0"/>
          </a:p>
        </p:txBody>
      </p:sp>
      <p:sp>
        <p:nvSpPr>
          <p:cNvPr id="921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167957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5681194"/>
            <a:ext cx="5852160" cy="319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361" y="8960969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FB3416CB-23E2-469E-93BC-C6B831530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381760" y="664379"/>
            <a:ext cx="4226560" cy="5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323" tIns="48161" rIns="96323" bIns="48161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Title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Presenter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0" y="1360240"/>
            <a:ext cx="7315200" cy="19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6323" tIns="48161" rIns="96323" bIns="48161"/>
          <a:lstStyle/>
          <a:p>
            <a:pPr>
              <a:defRPr/>
            </a:pPr>
            <a:endParaRPr lang="en-US" sz="1900"/>
          </a:p>
        </p:txBody>
      </p:sp>
      <p:pic>
        <p:nvPicPr>
          <p:cNvPr id="9224" name="Picture 11" descr="029_Logo09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1920" y="242723"/>
            <a:ext cx="2113280" cy="5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85440" y="9152351"/>
            <a:ext cx="1544320" cy="289092"/>
          </a:xfrm>
          <a:prstGeom prst="rect">
            <a:avLst/>
          </a:prstGeom>
          <a:noFill/>
        </p:spPr>
        <p:txBody>
          <a:bodyPr wrap="square" lIns="96323" tIns="48161" rIns="96323" bIns="48161" rtlCol="0">
            <a:spAutoFit/>
          </a:bodyPr>
          <a:lstStyle/>
          <a:p>
            <a:pPr algn="ctr"/>
            <a:r>
              <a:rPr lang="en-US" dirty="0" smtClean="0"/>
              <a:t>© Intergraph 2014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291680"/>
            <a:ext cx="2113280" cy="4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3487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buSzPct val="150000"/>
      <a:buFont typeface="Wingdings" pitchFamily="2" charset="2"/>
      <a:buChar char="§"/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SzPct val="75000"/>
      <a:buFont typeface="Wingdings" pitchFamily="2" charset="2"/>
      <a:buChar char="q"/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SzPct val="75000"/>
      <a:buChar char="o"/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0321F-BF42-40D3-8B0A-58A0B35C20D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279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CAU2014 Events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3416CB-23E2-469E-93BC-C6B83153086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26003"/>
            <a:ext cx="7543800" cy="523220"/>
          </a:xfrm>
        </p:spPr>
        <p:txBody>
          <a:bodyPr>
            <a:sp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461665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2400" b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081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5334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91BD8-C9ED-4E2C-B981-A5E6B6E02B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150810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00" smtClean="0"/>
            </a:lvl1pPr>
            <a:lvl2pPr>
              <a:defRPr lang="en-US" sz="1800" smtClean="0"/>
            </a:lvl2pPr>
            <a:lvl3pPr>
              <a:defRPr lang="en-US" sz="1600" smtClean="0"/>
            </a:lvl3pPr>
            <a:lvl4pPr>
              <a:defRPr lang="en-US" sz="1400" smtClean="0"/>
            </a:lvl4pPr>
            <a:lvl5pPr>
              <a:defRPr lang="en-US"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50810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00" smtClean="0"/>
            </a:lvl1pPr>
            <a:lvl2pPr>
              <a:defRPr lang="en-US" sz="1800" smtClean="0"/>
            </a:lvl2pPr>
            <a:lvl3pPr>
              <a:defRPr lang="en-US" sz="1600" smtClean="0"/>
            </a:lvl3pPr>
            <a:lvl4pPr>
              <a:defRPr lang="en-US" sz="1400" smtClean="0"/>
            </a:lvl4pPr>
            <a:lvl5pPr>
              <a:defRPr lang="en-US"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5334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73E0-4B7F-4E22-B6A2-3D4B877C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5334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64C78-1942-4AB6-B61F-F4EE6496F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5334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353D-8662-4B30-B0D3-9EDF06FB0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799"/>
            <a:ext cx="5486400" cy="3279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5334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BA0B0-DACA-4D11-BCD0-E78C85BD22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716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77000"/>
            <a:ext cx="5334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72F2DE7F-D880-4610-AD28-8D9CEC92B1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6528838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© Intergraph 2014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23C9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23C96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71920"/>
        </a:buClr>
        <a:buSzPct val="75000"/>
        <a:buFont typeface="Wingdings 2" pitchFamily="18" charset="2"/>
        <a:buChar char="¢"/>
        <a:defRPr lang="en-US" sz="2000" dirty="0" smtClean="0">
          <a:solidFill>
            <a:srgbClr val="023C9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71920"/>
        </a:buClr>
        <a:buSzPct val="75000"/>
        <a:buFont typeface="Wingdings 2" pitchFamily="18" charset="2"/>
        <a:buChar char="£"/>
        <a:defRPr lang="en-US" sz="1800" dirty="0" smtClean="0">
          <a:solidFill>
            <a:srgbClr val="023C9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23C96"/>
        </a:buClr>
        <a:buSzPct val="75000"/>
        <a:buFont typeface="Wingdings 2" pitchFamily="18" charset="2"/>
        <a:buChar char=""/>
        <a:defRPr lang="en-US" sz="1600" dirty="0" smtClean="0">
          <a:solidFill>
            <a:srgbClr val="023C9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"/>
        <a:defRPr lang="en-US" sz="1400" dirty="0" smtClean="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"/>
        <a:defRPr lang="en-US" sz="1200" dirty="0" smtClean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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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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 2" pitchFamily="18" charset="2"/>
        <a:buChar char="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wheat.robert@gmail.com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762000" y="2010559"/>
            <a:ext cx="7543800" cy="954107"/>
          </a:xfrm>
        </p:spPr>
        <p:txBody>
          <a:bodyPr/>
          <a:lstStyle/>
          <a:p>
            <a:r>
              <a:rPr lang="en-US" dirty="0"/>
              <a:t>Leverage Design Optimizations and Processes with CADWorx 2015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2037481"/>
          </a:xfrm>
        </p:spPr>
        <p:txBody>
          <a:bodyPr/>
          <a:lstStyle/>
          <a:p>
            <a:r>
              <a:rPr lang="en-US" sz="4000" dirty="0" smtClean="0"/>
              <a:t>Robert Wheat</a:t>
            </a:r>
          </a:p>
          <a:p>
            <a:r>
              <a:rPr lang="en-US" dirty="0" smtClean="0"/>
              <a:t>President/Owner</a:t>
            </a:r>
            <a:endParaRPr lang="en-US" dirty="0"/>
          </a:p>
          <a:p>
            <a:r>
              <a:rPr lang="en-US" dirty="0" smtClean="0"/>
              <a:t>3D CAD,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Leverage CADWorx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Spec/Size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Routing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I-</a:t>
            </a:r>
            <a:r>
              <a:rPr lang="en-US" dirty="0" err="1" smtClean="0"/>
              <a:t>Config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/>
              <a:t>OrthoGen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23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Spec/Size Change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66" y="1447800"/>
            <a:ext cx="639873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52400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 change adjusts the physical size of fittings also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31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Leverage CADWorx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Spec/Size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Routing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I-</a:t>
            </a:r>
            <a:r>
              <a:rPr lang="en-US" dirty="0" err="1" smtClean="0"/>
              <a:t>Config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/>
              <a:t>OrthoGen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4970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</a:t>
            </a:r>
            <a:endParaRPr lang="en-US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71155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024" y="1295400"/>
            <a:ext cx="182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Allows horizontal &amp; vertical dragging lines </a:t>
            </a:r>
          </a:p>
          <a:p>
            <a:endParaRPr lang="en-US" sz="1600" dirty="0"/>
          </a:p>
          <a:p>
            <a:r>
              <a:rPr lang="en-US" sz="1600" dirty="0" smtClean="0"/>
              <a:t>Branch additions are easily added</a:t>
            </a:r>
          </a:p>
          <a:p>
            <a:endParaRPr lang="en-US" sz="1600" dirty="0"/>
          </a:p>
          <a:p>
            <a:r>
              <a:rPr lang="en-US" sz="1600" dirty="0" smtClean="0"/>
              <a:t>Placing, moving, copying inline components are really easy</a:t>
            </a:r>
          </a:p>
          <a:p>
            <a:endParaRPr lang="en-US" sz="1600" dirty="0"/>
          </a:p>
          <a:p>
            <a:r>
              <a:rPr lang="en-US" sz="1600" dirty="0" smtClean="0"/>
              <a:t>Component list  </a:t>
            </a:r>
            <a:r>
              <a:rPr lang="en-US" sz="1600" dirty="0"/>
              <a:t>dialog (</a:t>
            </a:r>
            <a:r>
              <a:rPr lang="en-US" sz="1600" dirty="0" smtClean="0"/>
              <a:t>as shown) is available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91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Leverage CADWorx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Spec/Size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Routing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I-</a:t>
            </a:r>
            <a:r>
              <a:rPr lang="en-US" b="1" dirty="0" err="1" smtClean="0"/>
              <a:t>Config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/>
              <a:t>OrthoGen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2098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</a:t>
            </a:r>
            <a:r>
              <a:rPr lang="en-US" dirty="0" err="1" smtClean="0"/>
              <a:t>Config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019800" cy="48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198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Unique find capabilities</a:t>
            </a:r>
          </a:p>
          <a:p>
            <a:endParaRPr lang="en-US" sz="1600" dirty="0"/>
          </a:p>
          <a:p>
            <a:r>
              <a:rPr lang="en-US" sz="1600" dirty="0" smtClean="0"/>
              <a:t>Content sensitive help system</a:t>
            </a:r>
          </a:p>
          <a:p>
            <a:endParaRPr lang="en-US" sz="1600" dirty="0"/>
          </a:p>
          <a:p>
            <a:r>
              <a:rPr lang="en-US" sz="1600" dirty="0" smtClean="0"/>
              <a:t>New organization and WYSIWYG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 </a:t>
            </a:r>
            <a:r>
              <a:rPr lang="en-US" dirty="0"/>
              <a:t>D</a:t>
            </a:r>
            <a:r>
              <a:rPr lang="en-US" dirty="0" smtClean="0"/>
              <a:t>rawing Editor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12" y="1447800"/>
            <a:ext cx="6477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2057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this drawing editor for locating drawing areas, BOM locations, etc.</a:t>
            </a:r>
          </a:p>
          <a:p>
            <a:endParaRPr lang="en-US" sz="1600" dirty="0" smtClean="0"/>
          </a:p>
          <a:p>
            <a:r>
              <a:rPr lang="en-US" sz="1600" dirty="0" smtClean="0"/>
              <a:t>Use for all the title block attribute locations</a:t>
            </a:r>
          </a:p>
          <a:p>
            <a:endParaRPr lang="en-US" sz="1600" dirty="0"/>
          </a:p>
          <a:p>
            <a:r>
              <a:rPr lang="en-US" sz="1600" dirty="0" smtClean="0"/>
              <a:t>Utilize attributes for text populating from CSV line list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Leverage CADWorx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Spec/Size Change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Routing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I-</a:t>
            </a:r>
            <a:r>
              <a:rPr lang="en-US" dirty="0" err="1" smtClean="0"/>
              <a:t>Config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err="1" smtClean="0"/>
              <a:t>OrthoGen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411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OrthoGen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011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Need slide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3" y="1417133"/>
            <a:ext cx="3864336" cy="4832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8" r="34478"/>
          <a:stretch/>
        </p:blipFill>
        <p:spPr>
          <a:xfrm>
            <a:off x="3510776" y="1373112"/>
            <a:ext cx="5376672" cy="49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 rtl="0" eaLnBrk="1" fontAlgn="base" hangingPunct="1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23C96"/>
                </a:solidFill>
                <a:effectLst/>
              </a:rPr>
              <a:t>Plot Plan</a:t>
            </a:r>
            <a:endParaRPr lang="en-US" sz="2000" b="1" dirty="0" smtClean="0">
              <a:effectLst/>
            </a:endParaRPr>
          </a:p>
          <a:p>
            <a:pPr rtl="0" eaLnBrk="1" fontAlgn="base" hangingPunct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23C96"/>
                </a:solidFill>
                <a:effectLst/>
              </a:rPr>
              <a:t>Model</a:t>
            </a:r>
            <a:endParaRPr lang="en-US" dirty="0" smtClean="0">
              <a:effectLst/>
            </a:endParaRPr>
          </a:p>
          <a:p>
            <a:pPr rtl="0" eaLnBrk="1" fontAlgn="base" hangingPunct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23C96"/>
                </a:solidFill>
                <a:effectLst/>
                <a:latin typeface="+mn-lt"/>
                <a:ea typeface="+mn-ea"/>
                <a:cs typeface="+mn-cs"/>
              </a:rPr>
              <a:t>Orthographics</a:t>
            </a:r>
            <a:endParaRPr lang="en-US" dirty="0" smtClean="0">
              <a:effectLst/>
            </a:endParaRPr>
          </a:p>
          <a:p>
            <a:pPr rtl="0" eaLnBrk="1" fontAlgn="base" hangingPunct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23C96"/>
                </a:solidFill>
                <a:effectLst/>
                <a:latin typeface="+mn-lt"/>
                <a:ea typeface="+mn-ea"/>
                <a:cs typeface="+mn-cs"/>
              </a:rPr>
              <a:t>Isometrics</a:t>
            </a:r>
            <a:endParaRPr lang="en-US" dirty="0" smtClean="0">
              <a:effectLst/>
            </a:endParaRPr>
          </a:p>
          <a:p>
            <a:pPr rtl="0" eaLnBrk="1" fontAlgn="base" hangingPunct="1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23C96"/>
                </a:solidFill>
                <a:effectLst/>
                <a:latin typeface="+mn-lt"/>
                <a:ea typeface="+mn-ea"/>
                <a:cs typeface="+mn-cs"/>
              </a:rPr>
              <a:t>BOMs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04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br>
              <a:rPr lang="en-US" dirty="0" smtClean="0"/>
            </a:br>
            <a:r>
              <a:rPr lang="en-US" sz="1800" dirty="0" smtClean="0"/>
              <a:t>Gas Plants</a:t>
            </a:r>
            <a:endParaRPr lang="en-US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1" y="1600200"/>
            <a:ext cx="845617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9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Development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6553200" cy="4673600"/>
          </a:xfrm>
        </p:spPr>
      </p:pic>
      <p:sp>
        <p:nvSpPr>
          <p:cNvPr id="3" name="TextBox 2"/>
          <p:cNvSpPr txBox="1"/>
          <p:nvPr/>
        </p:nvSpPr>
        <p:spPr>
          <a:xfrm>
            <a:off x="304800" y="1524000"/>
            <a:ext cx="220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 consist of large bore pipe, individual equipment models, and any other information that needs to be displayed at this scale</a:t>
            </a:r>
          </a:p>
          <a:p>
            <a:endParaRPr lang="en-US" sz="1600" dirty="0"/>
          </a:p>
          <a:p>
            <a:r>
              <a:rPr lang="en-US" sz="1600" dirty="0" smtClean="0"/>
              <a:t>Utilize the CADWorx DIMCOORD command with the Centerline option for applying coordinates in </a:t>
            </a:r>
            <a:r>
              <a:rPr lang="en-US" sz="1600" dirty="0" err="1"/>
              <a:t>p</a:t>
            </a:r>
            <a:r>
              <a:rPr lang="en-US" sz="1600" dirty="0" err="1" smtClean="0"/>
              <a:t>aperspace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All other text and graphics all in </a:t>
            </a:r>
            <a:r>
              <a:rPr lang="en-US" sz="1600" dirty="0" err="1" smtClean="0"/>
              <a:t>paperspace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2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References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1"/>
            <a:ext cx="655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37160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Complete MODEL_SITE is referenced into the plot plan.</a:t>
            </a:r>
          </a:p>
          <a:p>
            <a:endParaRPr lang="en-US" sz="1600" dirty="0"/>
          </a:p>
          <a:p>
            <a:r>
              <a:rPr lang="en-US" sz="1600" dirty="0" smtClean="0"/>
              <a:t>Unused references are unloaded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168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sing Google Earth</a:t>
            </a:r>
            <a:endParaRPr lang="en-US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6360324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215" y="1295400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First measure two points and note distance.</a:t>
            </a:r>
          </a:p>
          <a:p>
            <a:endParaRPr lang="en-US" sz="1600" dirty="0"/>
          </a:p>
          <a:p>
            <a:r>
              <a:rPr lang="en-US" sz="1600" dirty="0" smtClean="0"/>
              <a:t>Print screen from Google earth along with displayed measured distance.</a:t>
            </a:r>
          </a:p>
          <a:p>
            <a:endParaRPr lang="en-US" sz="1600" dirty="0"/>
          </a:p>
          <a:p>
            <a:r>
              <a:rPr lang="en-US" sz="1600" dirty="0" smtClean="0"/>
              <a:t>Insert in AutoCAD and scale using the Reference option of the SCALE command.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689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Plot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Orthographics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Isometrics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1"/>
            <a:ext cx="6400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330711"/>
            <a:ext cx="2133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Complete model information is necessary if isometrics and orthographics are to be complete also</a:t>
            </a:r>
          </a:p>
          <a:p>
            <a:endParaRPr lang="en-US" sz="1600" dirty="0"/>
          </a:p>
          <a:p>
            <a:r>
              <a:rPr lang="en-US" sz="1600" dirty="0" smtClean="0"/>
              <a:t>This model is also used for the design review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619124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piping model has referenced the site model which references all the equipment, buildings, foundations, etc.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49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Model</a:t>
            </a:r>
            <a:endParaRPr lang="en-US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634380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model could be  referenced into the site model if desired</a:t>
            </a:r>
          </a:p>
          <a:p>
            <a:endParaRPr lang="en-US" sz="1600" dirty="0"/>
          </a:p>
          <a:p>
            <a:r>
              <a:rPr lang="en-US" sz="1600" dirty="0" smtClean="0"/>
              <a:t>Definitely would be part of the piping model</a:t>
            </a:r>
          </a:p>
        </p:txBody>
      </p:sp>
    </p:spTree>
    <p:extLst>
      <p:ext uri="{BB962C8B-B14F-4D97-AF65-F5344CB8AC3E}">
        <p14:creationId xmlns:p14="http://schemas.microsoft.com/office/powerpoint/2010/main" val="39201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Generation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1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2057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utilize a 0,0,0 base location for all equipment and then manipulate it in the model via the properties dialog (or quick properties dialog)</a:t>
            </a:r>
          </a:p>
          <a:p>
            <a:endParaRPr lang="en-US" sz="1600" dirty="0"/>
          </a:p>
          <a:p>
            <a:r>
              <a:rPr lang="en-US" sz="1600" dirty="0" smtClean="0"/>
              <a:t>All equipment is </a:t>
            </a:r>
            <a:r>
              <a:rPr lang="en-US" sz="1600" dirty="0" err="1" smtClean="0"/>
              <a:t>XREF’ed</a:t>
            </a:r>
            <a:r>
              <a:rPr lang="en-US" sz="1600" dirty="0" smtClean="0"/>
              <a:t> into the site model on a locked layer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5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Generation</a:t>
            </a:r>
            <a:br>
              <a:rPr lang="en-US" dirty="0" smtClean="0"/>
            </a:br>
            <a:r>
              <a:rPr lang="en-US" sz="1800" dirty="0" smtClean="0"/>
              <a:t>(non CADWorx Equipment)</a:t>
            </a:r>
            <a:endParaRPr lang="en-US" sz="18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6248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95400"/>
            <a:ext cx="243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 non CADWorx generated equipment, CADWorx flanges, couplings, etc. will be used and given a line number such as</a:t>
            </a:r>
          </a:p>
          <a:p>
            <a:r>
              <a:rPr lang="en-US" sz="1600" spc="-140" dirty="0" smtClean="0"/>
              <a:t>CAE-5000 COMPRESSOR$</a:t>
            </a:r>
          </a:p>
          <a:p>
            <a:r>
              <a:rPr lang="en-US" sz="1600" spc="-140" dirty="0" smtClean="0"/>
              <a:t>NOZZLE A SUCTION</a:t>
            </a:r>
          </a:p>
          <a:p>
            <a:endParaRPr lang="en-US" sz="1600" dirty="0"/>
          </a:p>
          <a:p>
            <a:r>
              <a:rPr lang="en-US" sz="1600" dirty="0" smtClean="0"/>
              <a:t>CADWorx has new functionality with the </a:t>
            </a:r>
            <a:r>
              <a:rPr lang="en-US" sz="1600" spc="-140" dirty="0" smtClean="0"/>
              <a:t>NOZZLEGENERICATTACH</a:t>
            </a:r>
            <a:endParaRPr lang="en-US" sz="1600" spc="-140" dirty="0"/>
          </a:p>
        </p:txBody>
      </p:sp>
    </p:spTree>
    <p:extLst>
      <p:ext uri="{BB962C8B-B14F-4D97-AF65-F5344CB8AC3E}">
        <p14:creationId xmlns:p14="http://schemas.microsoft.com/office/powerpoint/2010/main" val="37968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32460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Getting a model reviewed is the hardest part of the job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</a:t>
            </a:r>
            <a:br>
              <a:rPr lang="en-US" dirty="0"/>
            </a:br>
            <a:r>
              <a:rPr lang="en-US" sz="1800" dirty="0" smtClean="0"/>
              <a:t>Cryogenic Units</a:t>
            </a:r>
            <a:endParaRPr lang="en-US" sz="18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5374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46922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Plot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Orthographics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Isometrics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Plans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6658" y="1652239"/>
            <a:ext cx="19793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Typical MVIEW showing the model with text, dimensions, and graphics in </a:t>
            </a:r>
            <a:r>
              <a:rPr lang="en-US" sz="1600" dirty="0" err="1" smtClean="0"/>
              <a:t>paperspace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Underground specs are used to control dashed lines via plot configuration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371600"/>
            <a:ext cx="659620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Skid Layouts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76176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Skid general arrangements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Line Steel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720089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1295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Generate single line steel with SLS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404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detailing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75275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166" y="1276815"/>
            <a:ext cx="198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Utilize CADWorx steel model to detail skids and such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Plot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Orthographics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Isometrics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BOMs</a:t>
            </a:r>
          </a:p>
        </p:txBody>
      </p:sp>
    </p:spTree>
    <p:extLst>
      <p:ext uri="{BB962C8B-B14F-4D97-AF65-F5344CB8AC3E}">
        <p14:creationId xmlns:p14="http://schemas.microsoft.com/office/powerpoint/2010/main" val="24844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ISOGENBATCH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654314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0"/>
            <a:ext cx="1981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Models are batch </a:t>
            </a:r>
            <a:r>
              <a:rPr lang="en-US" sz="1600" dirty="0" err="1" smtClean="0"/>
              <a:t>iso’ed</a:t>
            </a:r>
            <a:r>
              <a:rPr lang="en-US" sz="1600" dirty="0" smtClean="0"/>
              <a:t> with the ISOGENBATCH command</a:t>
            </a:r>
          </a:p>
          <a:p>
            <a:endParaRPr lang="en-US" sz="1600" dirty="0"/>
          </a:p>
          <a:p>
            <a:r>
              <a:rPr lang="en-US" sz="1600" dirty="0" smtClean="0"/>
              <a:t>100% has to batch</a:t>
            </a:r>
          </a:p>
          <a:p>
            <a:endParaRPr lang="en-US" sz="1600" dirty="0"/>
          </a:p>
          <a:p>
            <a:r>
              <a:rPr lang="en-US" sz="1600" dirty="0" smtClean="0"/>
              <a:t>On occasion when only one will not batch, the ISOGENOUT command will be used reluctantly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1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Isometrics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698578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76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Untouched isometrics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26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77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Plot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Orthographics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Isometrics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BOMs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87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LIVEDB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6553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27" y="1295400"/>
            <a:ext cx="190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Utilize database to check by isolating specs and sizes via Access built in filters</a:t>
            </a:r>
            <a:endParaRPr lang="en-US" dirty="0"/>
          </a:p>
          <a:p>
            <a:endParaRPr lang="en-US" sz="1600" dirty="0" smtClean="0"/>
          </a:p>
          <a:p>
            <a:r>
              <a:rPr lang="en-US" sz="1600" dirty="0" smtClean="0"/>
              <a:t>This method is also good for checking various conditions, i.e. series of PIs or TIs</a:t>
            </a:r>
          </a:p>
        </p:txBody>
      </p:sp>
    </p:spTree>
    <p:extLst>
      <p:ext uri="{BB962C8B-B14F-4D97-AF65-F5344CB8AC3E}">
        <p14:creationId xmlns:p14="http://schemas.microsoft.com/office/powerpoint/2010/main" val="27189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</a:t>
            </a:r>
            <a:br>
              <a:rPr lang="en-US" dirty="0"/>
            </a:br>
            <a:r>
              <a:rPr lang="en-US" sz="1800" dirty="0" smtClean="0"/>
              <a:t>Skids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629400" cy="4972050"/>
          </a:xfrm>
        </p:spPr>
      </p:pic>
    </p:spTree>
    <p:extLst>
      <p:ext uri="{BB962C8B-B14F-4D97-AF65-F5344CB8AC3E}">
        <p14:creationId xmlns:p14="http://schemas.microsoft.com/office/powerpoint/2010/main" val="19769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</a:t>
            </a:r>
            <a:br>
              <a:rPr lang="en-US" dirty="0" smtClean="0"/>
            </a:br>
            <a:r>
              <a:rPr lang="en-US" sz="1800" dirty="0" smtClean="0"/>
              <a:t>(In)</a:t>
            </a:r>
            <a:endParaRPr lang="en-US" sz="1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6072905" cy="487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760" y="14478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Change components in database and then import them back into the model environment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77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DBFGEN</a:t>
            </a:r>
            <a:br>
              <a:rPr lang="en-US" dirty="0" smtClean="0"/>
            </a:br>
            <a:endParaRPr lang="en-US" sz="1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1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1905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This command allows generating a database without the use of the LIVEDB command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BOMEXTERNAL &amp; BOMSETUP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6477000" cy="490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Sort Order attribute order will aversely affect the validity of a exported BOM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0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 Output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33899"/>
            <a:ext cx="6477000" cy="48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295400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Here output is based on the 2 column or spec</a:t>
            </a:r>
          </a:p>
          <a:p>
            <a:endParaRPr lang="en-US" sz="1600" dirty="0" smtClean="0"/>
          </a:p>
          <a:p>
            <a:r>
              <a:rPr lang="en-US" sz="1600" dirty="0" smtClean="0"/>
              <a:t>This output could be organized based on the line number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39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Command/Settings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92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Uncommon commands or setting mentioned in this presentation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DIMCOORD utilizing Centerline option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XCLIP (AutoCAD command)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/>
              <a:t>UseObjectsFromXrefs</a:t>
            </a:r>
            <a:r>
              <a:rPr lang="en-US" dirty="0" smtClean="0"/>
              <a:t> (Setting dialog)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DELETEDATABASEIDCOUNTS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BOMEXTERNAL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/>
              <a:t>SyncOnStartUp</a:t>
            </a:r>
            <a:r>
              <a:rPr lang="en-US" dirty="0" smtClean="0"/>
              <a:t> (Setting dialog)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34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973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Contact Information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Robert Wheat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hlinkClick r:id="rId2"/>
              </a:rPr>
              <a:t>w</a:t>
            </a:r>
            <a:r>
              <a:rPr lang="en-US" dirty="0" smtClean="0">
                <a:hlinkClick r:id="rId2"/>
              </a:rPr>
              <a:t>heat.robert@gmail.com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694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Questions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49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</a:t>
            </a:r>
            <a:br>
              <a:rPr lang="en-US" dirty="0"/>
            </a:br>
            <a:r>
              <a:rPr lang="en-US" sz="1800" dirty="0"/>
              <a:t>P</a:t>
            </a:r>
            <a:r>
              <a:rPr lang="en-US" sz="1800" dirty="0" smtClean="0"/>
              <a:t>ipe Rack Systems</a:t>
            </a:r>
            <a:endParaRPr lang="en-US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8" y="1447800"/>
            <a:ext cx="828615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7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Leverage </a:t>
            </a:r>
            <a:r>
              <a:rPr lang="en-US" b="1" dirty="0"/>
              <a:t>CADWorx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467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Specifications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Spec/Size </a:t>
            </a:r>
            <a:r>
              <a:rPr lang="en-US" dirty="0"/>
              <a:t>Change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Routing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I-</a:t>
            </a:r>
            <a:r>
              <a:rPr lang="en-US" dirty="0" err="1"/>
              <a:t>Config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/>
              <a:t>OrthoGen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72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tables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447800"/>
            <a:ext cx="198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Specification Editor showing branch tables</a:t>
            </a:r>
          </a:p>
          <a:p>
            <a:endParaRPr lang="en-US" sz="1600" dirty="0"/>
          </a:p>
          <a:p>
            <a:r>
              <a:rPr lang="en-US" sz="1600" dirty="0" smtClean="0"/>
              <a:t>Pipe Support modeler is now included in the Specification Editor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55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Schedules, sizes</a:t>
            </a:r>
            <a:r>
              <a:rPr lang="en-US" dirty="0"/>
              <a:t>, materials, etc.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629400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371600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Here schedules are easily changed across the entire specification</a:t>
            </a:r>
          </a:p>
          <a:p>
            <a:endParaRPr lang="en-US" sz="1600" dirty="0"/>
          </a:p>
          <a:p>
            <a:r>
              <a:rPr lang="en-US" sz="1600" dirty="0" smtClean="0"/>
              <a:t>Sizes, materials, etc. are all as easy to change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10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6553200" cy="48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198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Catalogs contains all the centralized data</a:t>
            </a:r>
          </a:p>
          <a:p>
            <a:endParaRPr lang="en-US" sz="1600" dirty="0"/>
          </a:p>
          <a:p>
            <a:r>
              <a:rPr lang="en-US" sz="1600" dirty="0" smtClean="0"/>
              <a:t>There are no duplications of common needed data such as thread or socket engagements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79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ssionID 2815">
  <a:themeElements>
    <a:clrScheme name="CADWorx User Conference 200807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DWorx User Conference 2008070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DWorx User Conference 200807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Worx User Conference 200807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Worx User Conference 200807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Worx User Conference 200807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Worx User Conference 200807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DWorx User Conference 200807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DWorx User Conference 200807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AU2014Template.potx" id="{0BDE2652-60DF-478C-857E-621CB805E805}" vid="{038378B6-714A-4FA1-9DC4-CBFD7EE3400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SessionID 2815</Template>
  <TotalTime>1418</TotalTime>
  <Words>745</Words>
  <Application>Microsoft Office PowerPoint</Application>
  <PresentationFormat>On-screen Show (4:3)</PresentationFormat>
  <Paragraphs>204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SessionID 2815</vt:lpstr>
      <vt:lpstr>Leverage Design Optimizations and Processes with CADWorx 2015</vt:lpstr>
      <vt:lpstr>Product Gas Plants</vt:lpstr>
      <vt:lpstr>Product Cryogenic Units</vt:lpstr>
      <vt:lpstr>Product Skids</vt:lpstr>
      <vt:lpstr>Product Pipe Rack Systems</vt:lpstr>
      <vt:lpstr>Leverage CADWorx 2015</vt:lpstr>
      <vt:lpstr>Branch tables</vt:lpstr>
      <vt:lpstr>Schedules, sizes, materials, etc.</vt:lpstr>
      <vt:lpstr>Catalogs</vt:lpstr>
      <vt:lpstr>Leverage CADWorx 2015</vt:lpstr>
      <vt:lpstr>Spec/Size Change</vt:lpstr>
      <vt:lpstr>Leverage CADWorx 2015</vt:lpstr>
      <vt:lpstr>Routing</vt:lpstr>
      <vt:lpstr>Leverage CADWorx 2015</vt:lpstr>
      <vt:lpstr>I-Config</vt:lpstr>
      <vt:lpstr>Template Drawing Editor</vt:lpstr>
      <vt:lpstr>Leverage CADWorx 2015</vt:lpstr>
      <vt:lpstr>OrthoGen</vt:lpstr>
      <vt:lpstr>Customer Requirements</vt:lpstr>
      <vt:lpstr>Layout Development</vt:lpstr>
      <vt:lpstr>Site References</vt:lpstr>
      <vt:lpstr>Using Google Earth</vt:lpstr>
      <vt:lpstr>Customer Requirements</vt:lpstr>
      <vt:lpstr>Model</vt:lpstr>
      <vt:lpstr>References</vt:lpstr>
      <vt:lpstr>Structural Model</vt:lpstr>
      <vt:lpstr>Equipment Generation</vt:lpstr>
      <vt:lpstr>Equipment Generation (non CADWorx Equipment)</vt:lpstr>
      <vt:lpstr>Review</vt:lpstr>
      <vt:lpstr>Customer Requirements</vt:lpstr>
      <vt:lpstr>Model Plans</vt:lpstr>
      <vt:lpstr>Skid Layouts</vt:lpstr>
      <vt:lpstr>Single Line Steel</vt:lpstr>
      <vt:lpstr>Steel detailing</vt:lpstr>
      <vt:lpstr>Customer Requirements</vt:lpstr>
      <vt:lpstr>ISOGENBATCH</vt:lpstr>
      <vt:lpstr>Isometrics</vt:lpstr>
      <vt:lpstr>Customer Requirements</vt:lpstr>
      <vt:lpstr>LIVEDB</vt:lpstr>
      <vt:lpstr>SYNC (In)</vt:lpstr>
      <vt:lpstr>DBFGEN </vt:lpstr>
      <vt:lpstr>BOMEXTERNAL &amp; BOMSETUP</vt:lpstr>
      <vt:lpstr>Excel Output</vt:lpstr>
      <vt:lpstr>Command/Settings</vt:lpstr>
      <vt:lpstr>Contact Information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Leverage Design Optimizations and Processes with CADWorx 2015</dc:title>
  <dc:creator>Robert Wheat</dc:creator>
  <cp:lastModifiedBy>Robert Wheat</cp:lastModifiedBy>
  <cp:revision>77</cp:revision>
  <cp:lastPrinted>2014-05-31T01:40:27Z</cp:lastPrinted>
  <dcterms:created xsi:type="dcterms:W3CDTF">2014-05-17T19:30:54Z</dcterms:created>
  <dcterms:modified xsi:type="dcterms:W3CDTF">2014-06-01T15:18:58Z</dcterms:modified>
</cp:coreProperties>
</file>